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8" r:id="rId2"/>
    <p:sldId id="260" r:id="rId3"/>
    <p:sldId id="257" r:id="rId4"/>
    <p:sldId id="259" r:id="rId5"/>
    <p:sldId id="261" r:id="rId6"/>
    <p:sldId id="262" r:id="rId7"/>
    <p:sldId id="263" r:id="rId8"/>
    <p:sldId id="264" r:id="rId9"/>
    <p:sldId id="266" r:id="rId10"/>
    <p:sldId id="265" r:id="rId11"/>
    <p:sldId id="267" r:id="rId12"/>
    <p:sldId id="269" r:id="rId13"/>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83A8"/>
    <a:srgbClr val="778EB0"/>
    <a:srgbClr val="90A4BF"/>
    <a:srgbClr val="CFD7E2"/>
    <a:srgbClr val="FFFFFF"/>
    <a:srgbClr val="AAB9CE"/>
    <a:srgbClr val="164194"/>
    <a:srgbClr val="E3E8EE"/>
    <a:srgbClr val="6A84A7"/>
    <a:srgbClr val="A0B0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216"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DC248-D6EE-A615-DD66-9354159FAE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i-FI"/>
          </a:p>
        </p:txBody>
      </p:sp>
      <p:sp>
        <p:nvSpPr>
          <p:cNvPr id="3" name="Subtitle 2">
            <a:extLst>
              <a:ext uri="{FF2B5EF4-FFF2-40B4-BE49-F238E27FC236}">
                <a16:creationId xmlns:a16="http://schemas.microsoft.com/office/drawing/2014/main" id="{40CD0F52-B93C-1DCE-6EB7-CFB8D03305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4" name="Date Placeholder 3">
            <a:extLst>
              <a:ext uri="{FF2B5EF4-FFF2-40B4-BE49-F238E27FC236}">
                <a16:creationId xmlns:a16="http://schemas.microsoft.com/office/drawing/2014/main" id="{4E724405-4A5C-DEFC-F3B4-8DEB518E1309}"/>
              </a:ext>
            </a:extLst>
          </p:cNvPr>
          <p:cNvSpPr>
            <a:spLocks noGrp="1"/>
          </p:cNvSpPr>
          <p:nvPr>
            <p:ph type="dt" sz="half" idx="10"/>
          </p:nvPr>
        </p:nvSpPr>
        <p:spPr/>
        <p:txBody>
          <a:bodyPr/>
          <a:lstStyle/>
          <a:p>
            <a:fld id="{D95B92E2-4197-4353-8557-979769AA9AFF}" type="datetimeFigureOut">
              <a:rPr lang="fi-FI" smtClean="0"/>
              <a:t>12.9.2025</a:t>
            </a:fld>
            <a:endParaRPr lang="fi-FI"/>
          </a:p>
        </p:txBody>
      </p:sp>
      <p:sp>
        <p:nvSpPr>
          <p:cNvPr id="5" name="Footer Placeholder 4">
            <a:extLst>
              <a:ext uri="{FF2B5EF4-FFF2-40B4-BE49-F238E27FC236}">
                <a16:creationId xmlns:a16="http://schemas.microsoft.com/office/drawing/2014/main" id="{59D29345-9BCB-4917-F056-D3F96FA96533}"/>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66A45CF4-CF9F-490A-FE81-516A03424BE4}"/>
              </a:ext>
            </a:extLst>
          </p:cNvPr>
          <p:cNvSpPr>
            <a:spLocks noGrp="1"/>
          </p:cNvSpPr>
          <p:nvPr>
            <p:ph type="sldNum" sz="quarter" idx="12"/>
          </p:nvPr>
        </p:nvSpPr>
        <p:spPr/>
        <p:txBody>
          <a:bodyPr/>
          <a:lstStyle/>
          <a:p>
            <a:fld id="{8DD7A25A-B048-472F-B79C-8814465D6284}" type="slidenum">
              <a:rPr lang="fi-FI" smtClean="0"/>
              <a:t>‹#›</a:t>
            </a:fld>
            <a:endParaRPr lang="fi-FI"/>
          </a:p>
        </p:txBody>
      </p:sp>
    </p:spTree>
    <p:extLst>
      <p:ext uri="{BB962C8B-B14F-4D97-AF65-F5344CB8AC3E}">
        <p14:creationId xmlns:p14="http://schemas.microsoft.com/office/powerpoint/2010/main" val="2849830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F1E0C-A9B7-C733-E5EC-1D14DC618609}"/>
              </a:ext>
            </a:extLst>
          </p:cNvPr>
          <p:cNvSpPr>
            <a:spLocks noGrp="1"/>
          </p:cNvSpPr>
          <p:nvPr>
            <p:ph type="title"/>
          </p:nvPr>
        </p:nvSpPr>
        <p:spPr/>
        <p:txBody>
          <a:bodyPr/>
          <a:lstStyle/>
          <a:p>
            <a:r>
              <a:rPr lang="en-US"/>
              <a:t>Click to edit Master title style</a:t>
            </a:r>
            <a:endParaRPr lang="fi-FI"/>
          </a:p>
        </p:txBody>
      </p:sp>
      <p:sp>
        <p:nvSpPr>
          <p:cNvPr id="3" name="Vertical Text Placeholder 2">
            <a:extLst>
              <a:ext uri="{FF2B5EF4-FFF2-40B4-BE49-F238E27FC236}">
                <a16:creationId xmlns:a16="http://schemas.microsoft.com/office/drawing/2014/main" id="{3E69E125-2610-D156-2E2F-0A6ADDB75C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563D5DE7-D694-D8F6-74FE-C666D7A3607B}"/>
              </a:ext>
            </a:extLst>
          </p:cNvPr>
          <p:cNvSpPr>
            <a:spLocks noGrp="1"/>
          </p:cNvSpPr>
          <p:nvPr>
            <p:ph type="dt" sz="half" idx="10"/>
          </p:nvPr>
        </p:nvSpPr>
        <p:spPr/>
        <p:txBody>
          <a:bodyPr/>
          <a:lstStyle/>
          <a:p>
            <a:fld id="{D95B92E2-4197-4353-8557-979769AA9AFF}" type="datetimeFigureOut">
              <a:rPr lang="fi-FI" smtClean="0"/>
              <a:t>12.9.2025</a:t>
            </a:fld>
            <a:endParaRPr lang="fi-FI"/>
          </a:p>
        </p:txBody>
      </p:sp>
      <p:sp>
        <p:nvSpPr>
          <p:cNvPr id="5" name="Footer Placeholder 4">
            <a:extLst>
              <a:ext uri="{FF2B5EF4-FFF2-40B4-BE49-F238E27FC236}">
                <a16:creationId xmlns:a16="http://schemas.microsoft.com/office/drawing/2014/main" id="{046EAA1B-9025-37A6-EEA7-C2EFDADE790D}"/>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12D6E7C8-E9DB-61F3-0349-A9104BD0E828}"/>
              </a:ext>
            </a:extLst>
          </p:cNvPr>
          <p:cNvSpPr>
            <a:spLocks noGrp="1"/>
          </p:cNvSpPr>
          <p:nvPr>
            <p:ph type="sldNum" sz="quarter" idx="12"/>
          </p:nvPr>
        </p:nvSpPr>
        <p:spPr/>
        <p:txBody>
          <a:bodyPr/>
          <a:lstStyle/>
          <a:p>
            <a:fld id="{8DD7A25A-B048-472F-B79C-8814465D6284}" type="slidenum">
              <a:rPr lang="fi-FI" smtClean="0"/>
              <a:t>‹#›</a:t>
            </a:fld>
            <a:endParaRPr lang="fi-FI"/>
          </a:p>
        </p:txBody>
      </p:sp>
    </p:spTree>
    <p:extLst>
      <p:ext uri="{BB962C8B-B14F-4D97-AF65-F5344CB8AC3E}">
        <p14:creationId xmlns:p14="http://schemas.microsoft.com/office/powerpoint/2010/main" val="17363298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593230-FDDA-E3A1-18BD-4E72FE9D342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i-FI"/>
          </a:p>
        </p:txBody>
      </p:sp>
      <p:sp>
        <p:nvSpPr>
          <p:cNvPr id="3" name="Vertical Text Placeholder 2">
            <a:extLst>
              <a:ext uri="{FF2B5EF4-FFF2-40B4-BE49-F238E27FC236}">
                <a16:creationId xmlns:a16="http://schemas.microsoft.com/office/drawing/2014/main" id="{95E99440-806A-0796-32BF-6E285A8AAB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413E6EEF-82FC-8F66-5756-CD5CE4844F6C}"/>
              </a:ext>
            </a:extLst>
          </p:cNvPr>
          <p:cNvSpPr>
            <a:spLocks noGrp="1"/>
          </p:cNvSpPr>
          <p:nvPr>
            <p:ph type="dt" sz="half" idx="10"/>
          </p:nvPr>
        </p:nvSpPr>
        <p:spPr/>
        <p:txBody>
          <a:bodyPr/>
          <a:lstStyle/>
          <a:p>
            <a:fld id="{D95B92E2-4197-4353-8557-979769AA9AFF}" type="datetimeFigureOut">
              <a:rPr lang="fi-FI" smtClean="0"/>
              <a:t>12.9.2025</a:t>
            </a:fld>
            <a:endParaRPr lang="fi-FI"/>
          </a:p>
        </p:txBody>
      </p:sp>
      <p:sp>
        <p:nvSpPr>
          <p:cNvPr id="5" name="Footer Placeholder 4">
            <a:extLst>
              <a:ext uri="{FF2B5EF4-FFF2-40B4-BE49-F238E27FC236}">
                <a16:creationId xmlns:a16="http://schemas.microsoft.com/office/drawing/2014/main" id="{2DCB845E-FB21-70E6-5253-C1F7BD3CD4C1}"/>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3E05B3AB-AF97-B838-3815-01D2299A1EF0}"/>
              </a:ext>
            </a:extLst>
          </p:cNvPr>
          <p:cNvSpPr>
            <a:spLocks noGrp="1"/>
          </p:cNvSpPr>
          <p:nvPr>
            <p:ph type="sldNum" sz="quarter" idx="12"/>
          </p:nvPr>
        </p:nvSpPr>
        <p:spPr/>
        <p:txBody>
          <a:bodyPr/>
          <a:lstStyle/>
          <a:p>
            <a:fld id="{8DD7A25A-B048-472F-B79C-8814465D6284}" type="slidenum">
              <a:rPr lang="fi-FI" smtClean="0"/>
              <a:t>‹#›</a:t>
            </a:fld>
            <a:endParaRPr lang="fi-FI"/>
          </a:p>
        </p:txBody>
      </p:sp>
    </p:spTree>
    <p:extLst>
      <p:ext uri="{BB962C8B-B14F-4D97-AF65-F5344CB8AC3E}">
        <p14:creationId xmlns:p14="http://schemas.microsoft.com/office/powerpoint/2010/main" val="3632985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C68BE-6396-154A-A15E-FC43E8310EAD}"/>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EC2D4EF4-ACFD-5619-53B1-B964BA434B5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C78FD97B-31CC-CA0F-66DE-C03D0871CA41}"/>
              </a:ext>
            </a:extLst>
          </p:cNvPr>
          <p:cNvSpPr>
            <a:spLocks noGrp="1"/>
          </p:cNvSpPr>
          <p:nvPr>
            <p:ph type="dt" sz="half" idx="10"/>
          </p:nvPr>
        </p:nvSpPr>
        <p:spPr/>
        <p:txBody>
          <a:bodyPr/>
          <a:lstStyle/>
          <a:p>
            <a:fld id="{D95B92E2-4197-4353-8557-979769AA9AFF}" type="datetimeFigureOut">
              <a:rPr lang="fi-FI" smtClean="0"/>
              <a:t>12.9.2025</a:t>
            </a:fld>
            <a:endParaRPr lang="fi-FI"/>
          </a:p>
        </p:txBody>
      </p:sp>
      <p:sp>
        <p:nvSpPr>
          <p:cNvPr id="5" name="Footer Placeholder 4">
            <a:extLst>
              <a:ext uri="{FF2B5EF4-FFF2-40B4-BE49-F238E27FC236}">
                <a16:creationId xmlns:a16="http://schemas.microsoft.com/office/drawing/2014/main" id="{53081413-76C6-7251-EF14-C187C8683C51}"/>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40276933-6605-4A20-5227-2D6F62BA0B1E}"/>
              </a:ext>
            </a:extLst>
          </p:cNvPr>
          <p:cNvSpPr>
            <a:spLocks noGrp="1"/>
          </p:cNvSpPr>
          <p:nvPr>
            <p:ph type="sldNum" sz="quarter" idx="12"/>
          </p:nvPr>
        </p:nvSpPr>
        <p:spPr/>
        <p:txBody>
          <a:bodyPr/>
          <a:lstStyle/>
          <a:p>
            <a:fld id="{8DD7A25A-B048-472F-B79C-8814465D6284}" type="slidenum">
              <a:rPr lang="fi-FI" smtClean="0"/>
              <a:t>‹#›</a:t>
            </a:fld>
            <a:endParaRPr lang="fi-FI"/>
          </a:p>
        </p:txBody>
      </p:sp>
    </p:spTree>
    <p:extLst>
      <p:ext uri="{BB962C8B-B14F-4D97-AF65-F5344CB8AC3E}">
        <p14:creationId xmlns:p14="http://schemas.microsoft.com/office/powerpoint/2010/main" val="199779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268FC-49EF-A13C-E411-D120515E8CC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i-FI"/>
          </a:p>
        </p:txBody>
      </p:sp>
      <p:sp>
        <p:nvSpPr>
          <p:cNvPr id="3" name="Text Placeholder 2">
            <a:extLst>
              <a:ext uri="{FF2B5EF4-FFF2-40B4-BE49-F238E27FC236}">
                <a16:creationId xmlns:a16="http://schemas.microsoft.com/office/drawing/2014/main" id="{9F997805-8AD2-BA35-7866-E2B5028DD27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B0F369D-678A-33A8-3045-ACA8ED1FE62A}"/>
              </a:ext>
            </a:extLst>
          </p:cNvPr>
          <p:cNvSpPr>
            <a:spLocks noGrp="1"/>
          </p:cNvSpPr>
          <p:nvPr>
            <p:ph type="dt" sz="half" idx="10"/>
          </p:nvPr>
        </p:nvSpPr>
        <p:spPr/>
        <p:txBody>
          <a:bodyPr/>
          <a:lstStyle/>
          <a:p>
            <a:fld id="{D95B92E2-4197-4353-8557-979769AA9AFF}" type="datetimeFigureOut">
              <a:rPr lang="fi-FI" smtClean="0"/>
              <a:t>12.9.2025</a:t>
            </a:fld>
            <a:endParaRPr lang="fi-FI"/>
          </a:p>
        </p:txBody>
      </p:sp>
      <p:sp>
        <p:nvSpPr>
          <p:cNvPr id="5" name="Footer Placeholder 4">
            <a:extLst>
              <a:ext uri="{FF2B5EF4-FFF2-40B4-BE49-F238E27FC236}">
                <a16:creationId xmlns:a16="http://schemas.microsoft.com/office/drawing/2014/main" id="{32177E84-3858-D980-58C9-F856C524E719}"/>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639554AB-8353-4D51-2F0D-F58831A1DB82}"/>
              </a:ext>
            </a:extLst>
          </p:cNvPr>
          <p:cNvSpPr>
            <a:spLocks noGrp="1"/>
          </p:cNvSpPr>
          <p:nvPr>
            <p:ph type="sldNum" sz="quarter" idx="12"/>
          </p:nvPr>
        </p:nvSpPr>
        <p:spPr/>
        <p:txBody>
          <a:bodyPr/>
          <a:lstStyle/>
          <a:p>
            <a:fld id="{8DD7A25A-B048-472F-B79C-8814465D6284}" type="slidenum">
              <a:rPr lang="fi-FI" smtClean="0"/>
              <a:t>‹#›</a:t>
            </a:fld>
            <a:endParaRPr lang="fi-FI"/>
          </a:p>
        </p:txBody>
      </p:sp>
    </p:spTree>
    <p:extLst>
      <p:ext uri="{BB962C8B-B14F-4D97-AF65-F5344CB8AC3E}">
        <p14:creationId xmlns:p14="http://schemas.microsoft.com/office/powerpoint/2010/main" val="2616111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9E80A-6EAE-C3C3-DF08-2A515E753383}"/>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60B8728D-6804-86D5-A799-AC72D0461C8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a:extLst>
              <a:ext uri="{FF2B5EF4-FFF2-40B4-BE49-F238E27FC236}">
                <a16:creationId xmlns:a16="http://schemas.microsoft.com/office/drawing/2014/main" id="{D5005DA9-523E-4CFC-14B4-12C99F0B12C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Date Placeholder 4">
            <a:extLst>
              <a:ext uri="{FF2B5EF4-FFF2-40B4-BE49-F238E27FC236}">
                <a16:creationId xmlns:a16="http://schemas.microsoft.com/office/drawing/2014/main" id="{733F5898-026B-EB07-C579-E51D66317B7A}"/>
              </a:ext>
            </a:extLst>
          </p:cNvPr>
          <p:cNvSpPr>
            <a:spLocks noGrp="1"/>
          </p:cNvSpPr>
          <p:nvPr>
            <p:ph type="dt" sz="half" idx="10"/>
          </p:nvPr>
        </p:nvSpPr>
        <p:spPr/>
        <p:txBody>
          <a:bodyPr/>
          <a:lstStyle/>
          <a:p>
            <a:fld id="{D95B92E2-4197-4353-8557-979769AA9AFF}" type="datetimeFigureOut">
              <a:rPr lang="fi-FI" smtClean="0"/>
              <a:t>12.9.2025</a:t>
            </a:fld>
            <a:endParaRPr lang="fi-FI"/>
          </a:p>
        </p:txBody>
      </p:sp>
      <p:sp>
        <p:nvSpPr>
          <p:cNvPr id="6" name="Footer Placeholder 5">
            <a:extLst>
              <a:ext uri="{FF2B5EF4-FFF2-40B4-BE49-F238E27FC236}">
                <a16:creationId xmlns:a16="http://schemas.microsoft.com/office/drawing/2014/main" id="{7644BFAD-9E28-B90E-A6BD-E903D4D8C1A1}"/>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98A390D8-662A-F42D-49E9-BD4ABFE197BF}"/>
              </a:ext>
            </a:extLst>
          </p:cNvPr>
          <p:cNvSpPr>
            <a:spLocks noGrp="1"/>
          </p:cNvSpPr>
          <p:nvPr>
            <p:ph type="sldNum" sz="quarter" idx="12"/>
          </p:nvPr>
        </p:nvSpPr>
        <p:spPr/>
        <p:txBody>
          <a:bodyPr/>
          <a:lstStyle/>
          <a:p>
            <a:fld id="{8DD7A25A-B048-472F-B79C-8814465D6284}" type="slidenum">
              <a:rPr lang="fi-FI" smtClean="0"/>
              <a:t>‹#›</a:t>
            </a:fld>
            <a:endParaRPr lang="fi-FI"/>
          </a:p>
        </p:txBody>
      </p:sp>
    </p:spTree>
    <p:extLst>
      <p:ext uri="{BB962C8B-B14F-4D97-AF65-F5344CB8AC3E}">
        <p14:creationId xmlns:p14="http://schemas.microsoft.com/office/powerpoint/2010/main" val="4088787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A3A28-D198-F8AB-3A4D-47DF5ED80F3B}"/>
              </a:ext>
            </a:extLst>
          </p:cNvPr>
          <p:cNvSpPr>
            <a:spLocks noGrp="1"/>
          </p:cNvSpPr>
          <p:nvPr>
            <p:ph type="title"/>
          </p:nvPr>
        </p:nvSpPr>
        <p:spPr>
          <a:xfrm>
            <a:off x="839788" y="365125"/>
            <a:ext cx="10515600" cy="1325563"/>
          </a:xfrm>
        </p:spPr>
        <p:txBody>
          <a:bodyPr/>
          <a:lstStyle/>
          <a:p>
            <a:r>
              <a:rPr lang="en-US"/>
              <a:t>Click to edit Master title style</a:t>
            </a:r>
            <a:endParaRPr lang="fi-FI"/>
          </a:p>
        </p:txBody>
      </p:sp>
      <p:sp>
        <p:nvSpPr>
          <p:cNvPr id="3" name="Text Placeholder 2">
            <a:extLst>
              <a:ext uri="{FF2B5EF4-FFF2-40B4-BE49-F238E27FC236}">
                <a16:creationId xmlns:a16="http://schemas.microsoft.com/office/drawing/2014/main" id="{EEEE1F2A-2833-82D2-0F9A-F3ED54CCC6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FDDF1C-DD44-546C-E710-5ED76439F60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xt Placeholder 4">
            <a:extLst>
              <a:ext uri="{FF2B5EF4-FFF2-40B4-BE49-F238E27FC236}">
                <a16:creationId xmlns:a16="http://schemas.microsoft.com/office/drawing/2014/main" id="{66420586-C08D-731A-CEB4-2DE9708837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B0ACFF-AEB4-78EB-2D77-EA0CE4F822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6">
            <a:extLst>
              <a:ext uri="{FF2B5EF4-FFF2-40B4-BE49-F238E27FC236}">
                <a16:creationId xmlns:a16="http://schemas.microsoft.com/office/drawing/2014/main" id="{DB66F37B-DCF3-72C2-720A-875B4B71CA51}"/>
              </a:ext>
            </a:extLst>
          </p:cNvPr>
          <p:cNvSpPr>
            <a:spLocks noGrp="1"/>
          </p:cNvSpPr>
          <p:nvPr>
            <p:ph type="dt" sz="half" idx="10"/>
          </p:nvPr>
        </p:nvSpPr>
        <p:spPr/>
        <p:txBody>
          <a:bodyPr/>
          <a:lstStyle/>
          <a:p>
            <a:fld id="{D95B92E2-4197-4353-8557-979769AA9AFF}" type="datetimeFigureOut">
              <a:rPr lang="fi-FI" smtClean="0"/>
              <a:t>12.9.2025</a:t>
            </a:fld>
            <a:endParaRPr lang="fi-FI"/>
          </a:p>
        </p:txBody>
      </p:sp>
      <p:sp>
        <p:nvSpPr>
          <p:cNvPr id="8" name="Footer Placeholder 7">
            <a:extLst>
              <a:ext uri="{FF2B5EF4-FFF2-40B4-BE49-F238E27FC236}">
                <a16:creationId xmlns:a16="http://schemas.microsoft.com/office/drawing/2014/main" id="{9620670A-C730-1D28-3BCC-02E38FF29AD7}"/>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B5BC3625-8CE3-F3EA-CC80-6A62596EB21E}"/>
              </a:ext>
            </a:extLst>
          </p:cNvPr>
          <p:cNvSpPr>
            <a:spLocks noGrp="1"/>
          </p:cNvSpPr>
          <p:nvPr>
            <p:ph type="sldNum" sz="quarter" idx="12"/>
          </p:nvPr>
        </p:nvSpPr>
        <p:spPr/>
        <p:txBody>
          <a:bodyPr/>
          <a:lstStyle/>
          <a:p>
            <a:fld id="{8DD7A25A-B048-472F-B79C-8814465D6284}" type="slidenum">
              <a:rPr lang="fi-FI" smtClean="0"/>
              <a:t>‹#›</a:t>
            </a:fld>
            <a:endParaRPr lang="fi-FI"/>
          </a:p>
        </p:txBody>
      </p:sp>
    </p:spTree>
    <p:extLst>
      <p:ext uri="{BB962C8B-B14F-4D97-AF65-F5344CB8AC3E}">
        <p14:creationId xmlns:p14="http://schemas.microsoft.com/office/powerpoint/2010/main" val="1272590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33368-BD5E-944B-3221-53F991E89C67}"/>
              </a:ext>
            </a:extLst>
          </p:cNvPr>
          <p:cNvSpPr>
            <a:spLocks noGrp="1"/>
          </p:cNvSpPr>
          <p:nvPr>
            <p:ph type="title"/>
          </p:nvPr>
        </p:nvSpPr>
        <p:spPr/>
        <p:txBody>
          <a:bodyPr/>
          <a:lstStyle/>
          <a:p>
            <a:r>
              <a:rPr lang="en-US"/>
              <a:t>Click to edit Master title style</a:t>
            </a:r>
            <a:endParaRPr lang="fi-FI"/>
          </a:p>
        </p:txBody>
      </p:sp>
      <p:sp>
        <p:nvSpPr>
          <p:cNvPr id="3" name="Date Placeholder 2">
            <a:extLst>
              <a:ext uri="{FF2B5EF4-FFF2-40B4-BE49-F238E27FC236}">
                <a16:creationId xmlns:a16="http://schemas.microsoft.com/office/drawing/2014/main" id="{33A53A66-D4FD-2632-6001-9A490049A95E}"/>
              </a:ext>
            </a:extLst>
          </p:cNvPr>
          <p:cNvSpPr>
            <a:spLocks noGrp="1"/>
          </p:cNvSpPr>
          <p:nvPr>
            <p:ph type="dt" sz="half" idx="10"/>
          </p:nvPr>
        </p:nvSpPr>
        <p:spPr/>
        <p:txBody>
          <a:bodyPr/>
          <a:lstStyle/>
          <a:p>
            <a:fld id="{D95B92E2-4197-4353-8557-979769AA9AFF}" type="datetimeFigureOut">
              <a:rPr lang="fi-FI" smtClean="0"/>
              <a:t>12.9.2025</a:t>
            </a:fld>
            <a:endParaRPr lang="fi-FI"/>
          </a:p>
        </p:txBody>
      </p:sp>
      <p:sp>
        <p:nvSpPr>
          <p:cNvPr id="4" name="Footer Placeholder 3">
            <a:extLst>
              <a:ext uri="{FF2B5EF4-FFF2-40B4-BE49-F238E27FC236}">
                <a16:creationId xmlns:a16="http://schemas.microsoft.com/office/drawing/2014/main" id="{D71386FB-B947-236D-B02C-FAA9F299961A}"/>
              </a:ext>
            </a:extLst>
          </p:cNvPr>
          <p:cNvSpPr>
            <a:spLocks noGrp="1"/>
          </p:cNvSpPr>
          <p:nvPr>
            <p:ph type="ftr" sz="quarter" idx="11"/>
          </p:nvPr>
        </p:nvSpPr>
        <p:spPr/>
        <p:txBody>
          <a:bodyPr/>
          <a:lstStyle/>
          <a:p>
            <a:endParaRPr lang="fi-FI"/>
          </a:p>
        </p:txBody>
      </p:sp>
      <p:sp>
        <p:nvSpPr>
          <p:cNvPr id="5" name="Slide Number Placeholder 4">
            <a:extLst>
              <a:ext uri="{FF2B5EF4-FFF2-40B4-BE49-F238E27FC236}">
                <a16:creationId xmlns:a16="http://schemas.microsoft.com/office/drawing/2014/main" id="{B535495B-3F24-E22B-E2E7-56249006F49D}"/>
              </a:ext>
            </a:extLst>
          </p:cNvPr>
          <p:cNvSpPr>
            <a:spLocks noGrp="1"/>
          </p:cNvSpPr>
          <p:nvPr>
            <p:ph type="sldNum" sz="quarter" idx="12"/>
          </p:nvPr>
        </p:nvSpPr>
        <p:spPr/>
        <p:txBody>
          <a:bodyPr/>
          <a:lstStyle/>
          <a:p>
            <a:fld id="{8DD7A25A-B048-472F-B79C-8814465D6284}" type="slidenum">
              <a:rPr lang="fi-FI" smtClean="0"/>
              <a:t>‹#›</a:t>
            </a:fld>
            <a:endParaRPr lang="fi-FI"/>
          </a:p>
        </p:txBody>
      </p:sp>
    </p:spTree>
    <p:extLst>
      <p:ext uri="{BB962C8B-B14F-4D97-AF65-F5344CB8AC3E}">
        <p14:creationId xmlns:p14="http://schemas.microsoft.com/office/powerpoint/2010/main" val="3357839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20EE39-AE07-ED42-E6A1-EDCCBE22A23D}"/>
              </a:ext>
            </a:extLst>
          </p:cNvPr>
          <p:cNvSpPr>
            <a:spLocks noGrp="1"/>
          </p:cNvSpPr>
          <p:nvPr>
            <p:ph type="dt" sz="half" idx="10"/>
          </p:nvPr>
        </p:nvSpPr>
        <p:spPr/>
        <p:txBody>
          <a:bodyPr/>
          <a:lstStyle/>
          <a:p>
            <a:fld id="{D95B92E2-4197-4353-8557-979769AA9AFF}" type="datetimeFigureOut">
              <a:rPr lang="fi-FI" smtClean="0"/>
              <a:t>12.9.2025</a:t>
            </a:fld>
            <a:endParaRPr lang="fi-FI"/>
          </a:p>
        </p:txBody>
      </p:sp>
      <p:sp>
        <p:nvSpPr>
          <p:cNvPr id="3" name="Footer Placeholder 2">
            <a:extLst>
              <a:ext uri="{FF2B5EF4-FFF2-40B4-BE49-F238E27FC236}">
                <a16:creationId xmlns:a16="http://schemas.microsoft.com/office/drawing/2014/main" id="{F7527578-B674-2E4C-BC6B-5D740AF36571}"/>
              </a:ext>
            </a:extLst>
          </p:cNvPr>
          <p:cNvSpPr>
            <a:spLocks noGrp="1"/>
          </p:cNvSpPr>
          <p:nvPr>
            <p:ph type="ftr" sz="quarter" idx="11"/>
          </p:nvPr>
        </p:nvSpPr>
        <p:spPr/>
        <p:txBody>
          <a:bodyPr/>
          <a:lstStyle/>
          <a:p>
            <a:endParaRPr lang="fi-FI"/>
          </a:p>
        </p:txBody>
      </p:sp>
      <p:sp>
        <p:nvSpPr>
          <p:cNvPr id="4" name="Slide Number Placeholder 3">
            <a:extLst>
              <a:ext uri="{FF2B5EF4-FFF2-40B4-BE49-F238E27FC236}">
                <a16:creationId xmlns:a16="http://schemas.microsoft.com/office/drawing/2014/main" id="{184BC09F-3DED-AEF5-2DEF-0E790BD4C209}"/>
              </a:ext>
            </a:extLst>
          </p:cNvPr>
          <p:cNvSpPr>
            <a:spLocks noGrp="1"/>
          </p:cNvSpPr>
          <p:nvPr>
            <p:ph type="sldNum" sz="quarter" idx="12"/>
          </p:nvPr>
        </p:nvSpPr>
        <p:spPr/>
        <p:txBody>
          <a:bodyPr/>
          <a:lstStyle/>
          <a:p>
            <a:fld id="{8DD7A25A-B048-472F-B79C-8814465D6284}" type="slidenum">
              <a:rPr lang="fi-FI" smtClean="0"/>
              <a:t>‹#›</a:t>
            </a:fld>
            <a:endParaRPr lang="fi-FI"/>
          </a:p>
        </p:txBody>
      </p:sp>
    </p:spTree>
    <p:extLst>
      <p:ext uri="{BB962C8B-B14F-4D97-AF65-F5344CB8AC3E}">
        <p14:creationId xmlns:p14="http://schemas.microsoft.com/office/powerpoint/2010/main" val="26634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892A7-B074-BE72-90F3-FE515CDFC0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827FF546-CC7B-A139-E3B9-A7842AF88F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xt Placeholder 3">
            <a:extLst>
              <a:ext uri="{FF2B5EF4-FFF2-40B4-BE49-F238E27FC236}">
                <a16:creationId xmlns:a16="http://schemas.microsoft.com/office/drawing/2014/main" id="{65937C92-478E-D2AC-A1F3-E33DBDD25D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938883-6D67-45EB-9F5A-B42041AC9D2F}"/>
              </a:ext>
            </a:extLst>
          </p:cNvPr>
          <p:cNvSpPr>
            <a:spLocks noGrp="1"/>
          </p:cNvSpPr>
          <p:nvPr>
            <p:ph type="dt" sz="half" idx="10"/>
          </p:nvPr>
        </p:nvSpPr>
        <p:spPr/>
        <p:txBody>
          <a:bodyPr/>
          <a:lstStyle/>
          <a:p>
            <a:fld id="{D95B92E2-4197-4353-8557-979769AA9AFF}" type="datetimeFigureOut">
              <a:rPr lang="fi-FI" smtClean="0"/>
              <a:t>12.9.2025</a:t>
            </a:fld>
            <a:endParaRPr lang="fi-FI"/>
          </a:p>
        </p:txBody>
      </p:sp>
      <p:sp>
        <p:nvSpPr>
          <p:cNvPr id="6" name="Footer Placeholder 5">
            <a:extLst>
              <a:ext uri="{FF2B5EF4-FFF2-40B4-BE49-F238E27FC236}">
                <a16:creationId xmlns:a16="http://schemas.microsoft.com/office/drawing/2014/main" id="{562669CB-03B9-EF12-1F37-843B61ECB28E}"/>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DA1742FC-571D-8711-7C91-7C84A97FC62E}"/>
              </a:ext>
            </a:extLst>
          </p:cNvPr>
          <p:cNvSpPr>
            <a:spLocks noGrp="1"/>
          </p:cNvSpPr>
          <p:nvPr>
            <p:ph type="sldNum" sz="quarter" idx="12"/>
          </p:nvPr>
        </p:nvSpPr>
        <p:spPr/>
        <p:txBody>
          <a:bodyPr/>
          <a:lstStyle/>
          <a:p>
            <a:fld id="{8DD7A25A-B048-472F-B79C-8814465D6284}" type="slidenum">
              <a:rPr lang="fi-FI" smtClean="0"/>
              <a:t>‹#›</a:t>
            </a:fld>
            <a:endParaRPr lang="fi-FI"/>
          </a:p>
        </p:txBody>
      </p:sp>
    </p:spTree>
    <p:extLst>
      <p:ext uri="{BB962C8B-B14F-4D97-AF65-F5344CB8AC3E}">
        <p14:creationId xmlns:p14="http://schemas.microsoft.com/office/powerpoint/2010/main" val="1254673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106A3-45F6-84E7-092C-F1F0DEBA52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i-FI"/>
          </a:p>
        </p:txBody>
      </p:sp>
      <p:sp>
        <p:nvSpPr>
          <p:cNvPr id="3" name="Picture Placeholder 2">
            <a:extLst>
              <a:ext uri="{FF2B5EF4-FFF2-40B4-BE49-F238E27FC236}">
                <a16:creationId xmlns:a16="http://schemas.microsoft.com/office/drawing/2014/main" id="{D4EDB671-F3A1-6D15-7597-95FD5835E9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xt Placeholder 3">
            <a:extLst>
              <a:ext uri="{FF2B5EF4-FFF2-40B4-BE49-F238E27FC236}">
                <a16:creationId xmlns:a16="http://schemas.microsoft.com/office/drawing/2014/main" id="{F616611A-2452-3EEA-9704-BD6FE28305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306C9B-C506-218A-842C-D76F8F435346}"/>
              </a:ext>
            </a:extLst>
          </p:cNvPr>
          <p:cNvSpPr>
            <a:spLocks noGrp="1"/>
          </p:cNvSpPr>
          <p:nvPr>
            <p:ph type="dt" sz="half" idx="10"/>
          </p:nvPr>
        </p:nvSpPr>
        <p:spPr/>
        <p:txBody>
          <a:bodyPr/>
          <a:lstStyle/>
          <a:p>
            <a:fld id="{D95B92E2-4197-4353-8557-979769AA9AFF}" type="datetimeFigureOut">
              <a:rPr lang="fi-FI" smtClean="0"/>
              <a:t>12.9.2025</a:t>
            </a:fld>
            <a:endParaRPr lang="fi-FI"/>
          </a:p>
        </p:txBody>
      </p:sp>
      <p:sp>
        <p:nvSpPr>
          <p:cNvPr id="6" name="Footer Placeholder 5">
            <a:extLst>
              <a:ext uri="{FF2B5EF4-FFF2-40B4-BE49-F238E27FC236}">
                <a16:creationId xmlns:a16="http://schemas.microsoft.com/office/drawing/2014/main" id="{60592D33-1909-9AA5-51B3-1694ADF70BB0}"/>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E87BE94E-87C8-50AE-70F2-46A50B3859DB}"/>
              </a:ext>
            </a:extLst>
          </p:cNvPr>
          <p:cNvSpPr>
            <a:spLocks noGrp="1"/>
          </p:cNvSpPr>
          <p:nvPr>
            <p:ph type="sldNum" sz="quarter" idx="12"/>
          </p:nvPr>
        </p:nvSpPr>
        <p:spPr/>
        <p:txBody>
          <a:bodyPr/>
          <a:lstStyle/>
          <a:p>
            <a:fld id="{8DD7A25A-B048-472F-B79C-8814465D6284}" type="slidenum">
              <a:rPr lang="fi-FI" smtClean="0"/>
              <a:t>‹#›</a:t>
            </a:fld>
            <a:endParaRPr lang="fi-FI"/>
          </a:p>
        </p:txBody>
      </p:sp>
    </p:spTree>
    <p:extLst>
      <p:ext uri="{BB962C8B-B14F-4D97-AF65-F5344CB8AC3E}">
        <p14:creationId xmlns:p14="http://schemas.microsoft.com/office/powerpoint/2010/main" val="3310609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49D801-BBF9-CF1F-F5AB-51D7CE4AC8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i-FI"/>
          </a:p>
        </p:txBody>
      </p:sp>
      <p:sp>
        <p:nvSpPr>
          <p:cNvPr id="3" name="Text Placeholder 2">
            <a:extLst>
              <a:ext uri="{FF2B5EF4-FFF2-40B4-BE49-F238E27FC236}">
                <a16:creationId xmlns:a16="http://schemas.microsoft.com/office/drawing/2014/main" id="{65B13750-49A9-9AD5-AFC3-00BEC2D20F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1292240B-F09C-92C6-6A43-FF4650A162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95B92E2-4197-4353-8557-979769AA9AFF}" type="datetimeFigureOut">
              <a:rPr lang="fi-FI" smtClean="0"/>
              <a:t>12.9.2025</a:t>
            </a:fld>
            <a:endParaRPr lang="fi-FI"/>
          </a:p>
        </p:txBody>
      </p:sp>
      <p:sp>
        <p:nvSpPr>
          <p:cNvPr id="5" name="Footer Placeholder 4">
            <a:extLst>
              <a:ext uri="{FF2B5EF4-FFF2-40B4-BE49-F238E27FC236}">
                <a16:creationId xmlns:a16="http://schemas.microsoft.com/office/drawing/2014/main" id="{C7BE1493-9A55-B1AC-E546-A6ED3896C9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i-FI"/>
          </a:p>
        </p:txBody>
      </p:sp>
      <p:sp>
        <p:nvSpPr>
          <p:cNvPr id="6" name="Slide Number Placeholder 5">
            <a:extLst>
              <a:ext uri="{FF2B5EF4-FFF2-40B4-BE49-F238E27FC236}">
                <a16:creationId xmlns:a16="http://schemas.microsoft.com/office/drawing/2014/main" id="{9AD8D462-F57C-B9BE-7BC5-4E584B806F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DD7A25A-B048-472F-B79C-8814465D6284}" type="slidenum">
              <a:rPr lang="fi-FI" smtClean="0"/>
              <a:t>‹#›</a:t>
            </a:fld>
            <a:endParaRPr lang="fi-FI"/>
          </a:p>
        </p:txBody>
      </p:sp>
    </p:spTree>
    <p:extLst>
      <p:ext uri="{BB962C8B-B14F-4D97-AF65-F5344CB8AC3E}">
        <p14:creationId xmlns:p14="http://schemas.microsoft.com/office/powerpoint/2010/main" val="5590477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jp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1.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emf"/></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1.png"/><Relationship Id="rId3" Type="http://schemas.openxmlformats.org/officeDocument/2006/relationships/slideLayout" Target="../slideLayouts/slideLayout1.xml"/><Relationship Id="rId7" Type="http://schemas.openxmlformats.org/officeDocument/2006/relationships/image" Target="../media/image26.png"/><Relationship Id="rId12" Type="http://schemas.openxmlformats.org/officeDocument/2006/relationships/hyperlink" Target="https://www.interreg-npa.eu/projects/glow20/" TargetMode="Externa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5.jpeg"/><Relationship Id="rId11" Type="http://schemas.openxmlformats.org/officeDocument/2006/relationships/image" Target="../media/image30.jpeg"/><Relationship Id="rId5" Type="http://schemas.openxmlformats.org/officeDocument/2006/relationships/image" Target="../media/image3.jpg"/><Relationship Id="rId10" Type="http://schemas.openxmlformats.org/officeDocument/2006/relationships/image" Target="../media/image29.jpeg"/><Relationship Id="rId4" Type="http://schemas.openxmlformats.org/officeDocument/2006/relationships/image" Target="../media/image1.png"/><Relationship Id="rId9"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1.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1.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18.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1.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AB1495-278B-0983-AE25-9E668E1CC75A}"/>
              </a:ext>
            </a:extLst>
          </p:cNvPr>
          <p:cNvSpPr>
            <a:spLocks noGrp="1"/>
          </p:cNvSpPr>
          <p:nvPr>
            <p:ph type="ctrTitle"/>
          </p:nvPr>
        </p:nvSpPr>
        <p:spPr>
          <a:xfrm>
            <a:off x="8073958" y="534066"/>
            <a:ext cx="3571810" cy="2538727"/>
          </a:xfrm>
        </p:spPr>
        <p:txBody>
          <a:bodyPr>
            <a:normAutofit/>
          </a:bodyPr>
          <a:lstStyle/>
          <a:p>
            <a:pPr algn="l"/>
            <a:r>
              <a:rPr lang="fi-FI" sz="4100" dirty="0"/>
              <a:t>GLOW2.0 </a:t>
            </a:r>
            <a:br>
              <a:rPr lang="fi-FI" sz="4100" dirty="0"/>
            </a:br>
            <a:r>
              <a:rPr lang="fi-FI" sz="4100" dirty="0"/>
              <a:t>PROJECT TESTIMONIALS</a:t>
            </a:r>
            <a:br>
              <a:rPr lang="fi-FI" sz="4100" dirty="0"/>
            </a:br>
            <a:r>
              <a:rPr lang="fi-FI" sz="4100" dirty="0"/>
              <a:t>SUMMARY</a:t>
            </a:r>
          </a:p>
        </p:txBody>
      </p:sp>
      <p:sp>
        <p:nvSpPr>
          <p:cNvPr id="3" name="Subtitle 2">
            <a:extLst>
              <a:ext uri="{FF2B5EF4-FFF2-40B4-BE49-F238E27FC236}">
                <a16:creationId xmlns:a16="http://schemas.microsoft.com/office/drawing/2014/main" id="{55884B00-DE96-B18B-7CBF-6C316B61EE3B}"/>
              </a:ext>
            </a:extLst>
          </p:cNvPr>
          <p:cNvSpPr>
            <a:spLocks noGrp="1"/>
          </p:cNvSpPr>
          <p:nvPr>
            <p:ph type="subTitle" idx="1"/>
          </p:nvPr>
        </p:nvSpPr>
        <p:spPr>
          <a:xfrm>
            <a:off x="8073958" y="3386235"/>
            <a:ext cx="3571810" cy="688808"/>
          </a:xfrm>
        </p:spPr>
        <p:txBody>
          <a:bodyPr>
            <a:normAutofit lnSpcReduction="10000"/>
          </a:bodyPr>
          <a:lstStyle/>
          <a:p>
            <a:pPr algn="l"/>
            <a:r>
              <a:rPr lang="en-US" dirty="0"/>
              <a:t>Insights and feedback from project participants</a:t>
            </a:r>
          </a:p>
          <a:p>
            <a:pPr algn="l"/>
            <a:endParaRPr lang="fi-FI" dirty="0"/>
          </a:p>
        </p:txBody>
      </p:sp>
      <p:sp>
        <p:nvSpPr>
          <p:cNvPr id="17"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levenLabs_2025-09-12T06_23_27_Brian_pre_sp95_s71_sb75_se0_b_m2">
            <a:hlinkClick r:id="" action="ppaction://media"/>
            <a:extLst>
              <a:ext uri="{FF2B5EF4-FFF2-40B4-BE49-F238E27FC236}">
                <a16:creationId xmlns:a16="http://schemas.microsoft.com/office/drawing/2014/main" id="{7A876F34-C4A6-993B-88DB-CFA97ACBE6A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9497" y="46703"/>
            <a:ext cx="487363" cy="487363"/>
          </a:xfrm>
          <a:prstGeom prst="rect">
            <a:avLst/>
          </a:prstGeom>
        </p:spPr>
      </p:pic>
      <p:pic>
        <p:nvPicPr>
          <p:cNvPr id="9" name="Picture 8">
            <a:extLst>
              <a:ext uri="{FF2B5EF4-FFF2-40B4-BE49-F238E27FC236}">
                <a16:creationId xmlns:a16="http://schemas.microsoft.com/office/drawing/2014/main" id="{0F39415E-F1A6-06D8-8D95-ED61E603A8FE}"/>
              </a:ext>
            </a:extLst>
          </p:cNvPr>
          <p:cNvPicPr>
            <a:picLocks noChangeAspect="1"/>
          </p:cNvPicPr>
          <p:nvPr/>
        </p:nvPicPr>
        <p:blipFill>
          <a:blip r:embed="rId5"/>
          <a:srcRect l="3033" t="8819" r="6745" b="10565"/>
          <a:stretch>
            <a:fillRect/>
          </a:stretch>
        </p:blipFill>
        <p:spPr>
          <a:xfrm>
            <a:off x="-1" y="0"/>
            <a:ext cx="7124327" cy="4242155"/>
          </a:xfrm>
          <a:prstGeom prst="rect">
            <a:avLst/>
          </a:prstGeom>
        </p:spPr>
      </p:pic>
      <p:pic>
        <p:nvPicPr>
          <p:cNvPr id="8" name="Kuva 2" descr="Kuva, joka sisältää kohteen teksti, Fontti, logo, muotoilu&#10;&#10;Kuvaus luotu automaattisesti">
            <a:extLst>
              <a:ext uri="{FF2B5EF4-FFF2-40B4-BE49-F238E27FC236}">
                <a16:creationId xmlns:a16="http://schemas.microsoft.com/office/drawing/2014/main" id="{F300B96A-852C-D5D8-B864-F125BF720B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075043"/>
            <a:ext cx="12191999" cy="2782957"/>
          </a:xfrm>
          <a:prstGeom prst="rect">
            <a:avLst/>
          </a:prstGeom>
        </p:spPr>
      </p:pic>
    </p:spTree>
    <p:extLst>
      <p:ext uri="{BB962C8B-B14F-4D97-AF65-F5344CB8AC3E}">
        <p14:creationId xmlns:p14="http://schemas.microsoft.com/office/powerpoint/2010/main" val="86938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2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250C39F-3F6C-4D53-86D2-7BC6B2FF60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F597B17A-3BF9-1170-49A0-7AB68B8718C5}"/>
              </a:ext>
            </a:extLst>
          </p:cNvPr>
          <p:cNvPicPr>
            <a:picLocks noChangeAspect="1"/>
          </p:cNvPicPr>
          <p:nvPr/>
        </p:nvPicPr>
        <p:blipFill>
          <a:blip r:embed="rId4"/>
          <a:srcRect t="32635"/>
          <a:stretch>
            <a:fillRect/>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70A48D59-8581-41F7-B529-F4617FE07A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46000">
                <a:schemeClr val="tx1">
                  <a:lumMod val="95000"/>
                  <a:lumOff val="5000"/>
                </a:schemeClr>
              </a:gs>
              <a:gs pos="90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1785404-F7E0-C711-724F-52523222BA2F}"/>
              </a:ext>
            </a:extLst>
          </p:cNvPr>
          <p:cNvSpPr txBox="1"/>
          <p:nvPr/>
        </p:nvSpPr>
        <p:spPr>
          <a:xfrm>
            <a:off x="212555" y="917794"/>
            <a:ext cx="5919651" cy="1382991"/>
          </a:xfrm>
          <a:prstGeom prst="rect">
            <a:avLst/>
          </a:prstGeom>
        </p:spPr>
        <p:txBody>
          <a:bodyPr vert="horz" lIns="91440" tIns="45720" rIns="91440" bIns="45720" rtlCol="0">
            <a:noAutofit/>
          </a:bodyPr>
          <a:lstStyle/>
          <a:p>
            <a:pPr>
              <a:lnSpc>
                <a:spcPct val="90000"/>
              </a:lnSpc>
              <a:spcAft>
                <a:spcPts val="800"/>
              </a:spcAft>
            </a:pPr>
            <a:r>
              <a:rPr lang="en-US" sz="1600" i="1" dirty="0">
                <a:solidFill>
                  <a:schemeClr val="bg2">
                    <a:lumMod val="75000"/>
                  </a:schemeClr>
                </a:solidFill>
                <a:effectLst/>
              </a:rPr>
              <a:t>“Our experience has been very positive, very good to meet with people with same goals as ours. We are going for community dark sky status, we have had good turnouts at our events, working with schools and other business in the area and are raising awareness on light pollution.” </a:t>
            </a:r>
          </a:p>
          <a:p>
            <a:pPr>
              <a:lnSpc>
                <a:spcPct val="90000"/>
              </a:lnSpc>
              <a:spcAft>
                <a:spcPts val="800"/>
              </a:spcAft>
            </a:pPr>
            <a:r>
              <a:rPr lang="en-US" sz="1600" i="1" dirty="0">
                <a:solidFill>
                  <a:schemeClr val="bg2">
                    <a:lumMod val="75000"/>
                  </a:schemeClr>
                </a:solidFill>
                <a:effectLst/>
              </a:rPr>
              <a:t>- D</a:t>
            </a:r>
            <a:r>
              <a:rPr lang="en-US" sz="1600" i="1" dirty="0">
                <a:solidFill>
                  <a:schemeClr val="bg2">
                    <a:lumMod val="75000"/>
                  </a:schemeClr>
                </a:solidFill>
              </a:rPr>
              <a:t>evelopment officer at Lár </a:t>
            </a:r>
            <a:r>
              <a:rPr lang="en-US" sz="1600" i="1" dirty="0" err="1">
                <a:solidFill>
                  <a:schemeClr val="bg2">
                    <a:lumMod val="75000"/>
                  </a:schemeClr>
                </a:solidFill>
              </a:rPr>
              <a:t>Chomhairle</a:t>
            </a:r>
            <a:r>
              <a:rPr lang="en-US" sz="1600" i="1" dirty="0">
                <a:solidFill>
                  <a:schemeClr val="bg2">
                    <a:lumMod val="75000"/>
                  </a:schemeClr>
                </a:solidFill>
              </a:rPr>
              <a:t> </a:t>
            </a:r>
            <a:r>
              <a:rPr lang="en-US" sz="1600" i="1" dirty="0" err="1">
                <a:solidFill>
                  <a:schemeClr val="bg2">
                    <a:lumMod val="75000"/>
                  </a:schemeClr>
                </a:solidFill>
              </a:rPr>
              <a:t>Paróiste</a:t>
            </a:r>
            <a:r>
              <a:rPr lang="en-US" sz="1600" i="1" dirty="0">
                <a:solidFill>
                  <a:schemeClr val="bg2">
                    <a:lumMod val="75000"/>
                  </a:schemeClr>
                </a:solidFill>
              </a:rPr>
              <a:t> </a:t>
            </a:r>
            <a:r>
              <a:rPr lang="en-US" sz="1600" i="1" dirty="0" err="1">
                <a:solidFill>
                  <a:schemeClr val="bg2">
                    <a:lumMod val="75000"/>
                  </a:schemeClr>
                </a:solidFill>
              </a:rPr>
              <a:t>Ghleann</a:t>
            </a:r>
            <a:r>
              <a:rPr lang="en-US" sz="1600" i="1" dirty="0">
                <a:solidFill>
                  <a:schemeClr val="bg2">
                    <a:lumMod val="75000"/>
                  </a:schemeClr>
                </a:solidFill>
              </a:rPr>
              <a:t> </a:t>
            </a:r>
            <a:r>
              <a:rPr lang="en-US" sz="1600" i="1" dirty="0" err="1">
                <a:solidFill>
                  <a:schemeClr val="bg2">
                    <a:lumMod val="75000"/>
                  </a:schemeClr>
                </a:solidFill>
              </a:rPr>
              <a:t>Cholm</a:t>
            </a:r>
            <a:r>
              <a:rPr lang="en-US" sz="1600" i="1" dirty="0">
                <a:solidFill>
                  <a:schemeClr val="bg2">
                    <a:lumMod val="75000"/>
                  </a:schemeClr>
                </a:solidFill>
              </a:rPr>
              <a:t> Cille </a:t>
            </a:r>
            <a:r>
              <a:rPr lang="en-US" sz="1600" i="1" dirty="0">
                <a:solidFill>
                  <a:schemeClr val="bg2">
                    <a:lumMod val="75000"/>
                  </a:schemeClr>
                </a:solidFill>
                <a:effectLst/>
              </a:rPr>
              <a:t>-</a:t>
            </a:r>
          </a:p>
          <a:p>
            <a:pPr indent="-228600">
              <a:lnSpc>
                <a:spcPct val="90000"/>
              </a:lnSpc>
              <a:spcAft>
                <a:spcPts val="800"/>
              </a:spcAft>
              <a:buFont typeface="Arial" panose="020B0604020202020204" pitchFamily="34" charset="0"/>
              <a:buChar char="•"/>
            </a:pPr>
            <a:endParaRPr lang="en-US" sz="1600" i="1" dirty="0">
              <a:solidFill>
                <a:schemeClr val="bg2">
                  <a:lumMod val="75000"/>
                </a:schemeClr>
              </a:solidFill>
              <a:effectLst/>
            </a:endParaRPr>
          </a:p>
        </p:txBody>
      </p:sp>
      <p:sp>
        <p:nvSpPr>
          <p:cNvPr id="6" name="TextBox 5">
            <a:extLst>
              <a:ext uri="{FF2B5EF4-FFF2-40B4-BE49-F238E27FC236}">
                <a16:creationId xmlns:a16="http://schemas.microsoft.com/office/drawing/2014/main" id="{725FB3DD-B83F-7DB1-934D-CD5BBD4F6962}"/>
              </a:ext>
            </a:extLst>
          </p:cNvPr>
          <p:cNvSpPr txBox="1"/>
          <p:nvPr/>
        </p:nvSpPr>
        <p:spPr>
          <a:xfrm>
            <a:off x="212555" y="2992285"/>
            <a:ext cx="5919651" cy="1556657"/>
          </a:xfrm>
          <a:prstGeom prst="rect">
            <a:avLst/>
          </a:prstGeom>
        </p:spPr>
        <p:txBody>
          <a:bodyPr vert="horz" lIns="91440" tIns="45720" rIns="91440" bIns="45720" rtlCol="0">
            <a:noAutofit/>
          </a:bodyPr>
          <a:lstStyle/>
          <a:p>
            <a:pPr>
              <a:lnSpc>
                <a:spcPct val="90000"/>
              </a:lnSpc>
              <a:spcAft>
                <a:spcPts val="800"/>
              </a:spcAft>
            </a:pPr>
            <a:r>
              <a:rPr lang="en-US" sz="1600" i="1" dirty="0">
                <a:solidFill>
                  <a:schemeClr val="tx1">
                    <a:lumMod val="50000"/>
                    <a:lumOff val="50000"/>
                  </a:schemeClr>
                </a:solidFill>
                <a:effectLst/>
              </a:rPr>
              <a:t>“We found the project very engaging and informative. Learning about the value of Dark Skies initiatives and how we can develop our own project to enhance our locality as a dark skies. The project has set on course to run our own dark skies events this coming Autumn.” </a:t>
            </a:r>
          </a:p>
          <a:p>
            <a:pPr>
              <a:lnSpc>
                <a:spcPct val="90000"/>
              </a:lnSpc>
              <a:spcAft>
                <a:spcPts val="800"/>
              </a:spcAft>
            </a:pPr>
            <a:r>
              <a:rPr lang="en-US" sz="1600" i="1" dirty="0">
                <a:solidFill>
                  <a:schemeClr val="tx1">
                    <a:lumMod val="50000"/>
                    <a:lumOff val="50000"/>
                  </a:schemeClr>
                </a:solidFill>
                <a:effectLst/>
              </a:rPr>
              <a:t>- </a:t>
            </a:r>
            <a:r>
              <a:rPr lang="en-US" sz="1600" i="1" dirty="0">
                <a:solidFill>
                  <a:schemeClr val="tx1">
                    <a:lumMod val="50000"/>
                    <a:lumOff val="50000"/>
                  </a:schemeClr>
                </a:solidFill>
              </a:rPr>
              <a:t>T</a:t>
            </a:r>
            <a:r>
              <a:rPr lang="en-US" sz="1600" i="1" dirty="0">
                <a:solidFill>
                  <a:schemeClr val="tx1">
                    <a:lumMod val="50000"/>
                    <a:lumOff val="50000"/>
                  </a:schemeClr>
                </a:solidFill>
                <a:effectLst/>
              </a:rPr>
              <a:t>ourism officer at SOLAS</a:t>
            </a:r>
            <a:r>
              <a:rPr lang="en-US" sz="1600" i="1" dirty="0">
                <a:solidFill>
                  <a:schemeClr val="tx1">
                    <a:lumMod val="50000"/>
                    <a:lumOff val="50000"/>
                  </a:schemeClr>
                </a:solidFill>
              </a:rPr>
              <a:t> </a:t>
            </a:r>
            <a:r>
              <a:rPr lang="en-US" sz="1600" i="1" dirty="0">
                <a:solidFill>
                  <a:schemeClr val="tx1">
                    <a:lumMod val="50000"/>
                    <a:lumOff val="50000"/>
                  </a:schemeClr>
                </a:solidFill>
                <a:effectLst/>
              </a:rPr>
              <a:t>-</a:t>
            </a:r>
          </a:p>
          <a:p>
            <a:pPr indent="-228600">
              <a:lnSpc>
                <a:spcPct val="90000"/>
              </a:lnSpc>
              <a:spcAft>
                <a:spcPts val="800"/>
              </a:spcAft>
              <a:buFont typeface="Arial" panose="020B0604020202020204" pitchFamily="34" charset="0"/>
              <a:buChar char="•"/>
            </a:pPr>
            <a:endParaRPr lang="en-US" sz="1600" i="1" dirty="0">
              <a:solidFill>
                <a:schemeClr val="tx1">
                  <a:lumMod val="50000"/>
                  <a:lumOff val="50000"/>
                </a:schemeClr>
              </a:solidFill>
              <a:effectLst/>
            </a:endParaRPr>
          </a:p>
        </p:txBody>
      </p:sp>
      <p:sp>
        <p:nvSpPr>
          <p:cNvPr id="7" name="TextBox 6">
            <a:extLst>
              <a:ext uri="{FF2B5EF4-FFF2-40B4-BE49-F238E27FC236}">
                <a16:creationId xmlns:a16="http://schemas.microsoft.com/office/drawing/2014/main" id="{F85BE64A-4885-97AD-4483-AB0DFC0A72EA}"/>
              </a:ext>
            </a:extLst>
          </p:cNvPr>
          <p:cNvSpPr txBox="1"/>
          <p:nvPr/>
        </p:nvSpPr>
        <p:spPr>
          <a:xfrm>
            <a:off x="126206" y="4911602"/>
            <a:ext cx="6180908" cy="1677928"/>
          </a:xfrm>
          <a:prstGeom prst="rect">
            <a:avLst/>
          </a:prstGeom>
        </p:spPr>
        <p:txBody>
          <a:bodyPr vert="horz" lIns="91440" tIns="45720" rIns="91440" bIns="45720" rtlCol="0">
            <a:normAutofit/>
          </a:bodyPr>
          <a:lstStyle/>
          <a:p>
            <a:pPr>
              <a:lnSpc>
                <a:spcPct val="90000"/>
              </a:lnSpc>
              <a:spcAft>
                <a:spcPts val="800"/>
              </a:spcAft>
            </a:pPr>
            <a:r>
              <a:rPr lang="en-US" sz="1600" i="1" dirty="0">
                <a:solidFill>
                  <a:schemeClr val="bg2">
                    <a:lumMod val="75000"/>
                  </a:schemeClr>
                </a:solidFill>
                <a:effectLst/>
              </a:rPr>
              <a:t>“Involvement with the project has been a very positive experience. The introduction to dark sky walks is a venture we hope to develop locally and also raise awareness regarding light pollution which is a very important step. With the stargazing kit we have received we hope to promote and develop this exciting project.” </a:t>
            </a:r>
          </a:p>
          <a:p>
            <a:pPr>
              <a:lnSpc>
                <a:spcPct val="90000"/>
              </a:lnSpc>
              <a:spcAft>
                <a:spcPts val="800"/>
              </a:spcAft>
            </a:pPr>
            <a:r>
              <a:rPr lang="en-US" sz="1600" i="1" dirty="0">
                <a:solidFill>
                  <a:schemeClr val="bg2">
                    <a:lumMod val="75000"/>
                  </a:schemeClr>
                </a:solidFill>
                <a:effectLst/>
              </a:rPr>
              <a:t>- </a:t>
            </a:r>
            <a:r>
              <a:rPr lang="en-US" sz="1600" i="1" dirty="0">
                <a:solidFill>
                  <a:schemeClr val="bg2">
                    <a:lumMod val="75000"/>
                  </a:schemeClr>
                </a:solidFill>
              </a:rPr>
              <a:t>A</a:t>
            </a:r>
            <a:r>
              <a:rPr lang="en-US" sz="1600" i="1" dirty="0">
                <a:solidFill>
                  <a:schemeClr val="bg2">
                    <a:lumMod val="75000"/>
                  </a:schemeClr>
                </a:solidFill>
                <a:effectLst/>
              </a:rPr>
              <a:t>ssistant manager at </a:t>
            </a:r>
            <a:r>
              <a:rPr lang="en-US" sz="1600" i="1" dirty="0" err="1">
                <a:solidFill>
                  <a:schemeClr val="bg2">
                    <a:lumMod val="75000"/>
                  </a:schemeClr>
                </a:solidFill>
                <a:effectLst/>
              </a:rPr>
              <a:t>Comharchumann</a:t>
            </a:r>
            <a:r>
              <a:rPr lang="en-US" sz="1600" i="1" dirty="0">
                <a:solidFill>
                  <a:schemeClr val="bg2">
                    <a:lumMod val="75000"/>
                  </a:schemeClr>
                </a:solidFill>
                <a:effectLst/>
              </a:rPr>
              <a:t> Mhic Dara -</a:t>
            </a:r>
          </a:p>
          <a:p>
            <a:pPr indent="-228600">
              <a:lnSpc>
                <a:spcPct val="90000"/>
              </a:lnSpc>
              <a:spcAft>
                <a:spcPts val="800"/>
              </a:spcAft>
              <a:buFont typeface="Arial" panose="020B0604020202020204" pitchFamily="34" charset="0"/>
              <a:buChar char="•"/>
            </a:pPr>
            <a:endParaRPr lang="en-US" sz="1600" i="1" dirty="0">
              <a:solidFill>
                <a:schemeClr val="bg2">
                  <a:lumMod val="75000"/>
                </a:schemeClr>
              </a:solidFill>
              <a:effectLst/>
            </a:endParaRPr>
          </a:p>
        </p:txBody>
      </p:sp>
      <p:sp>
        <p:nvSpPr>
          <p:cNvPr id="8" name="TextBox 7">
            <a:extLst>
              <a:ext uri="{FF2B5EF4-FFF2-40B4-BE49-F238E27FC236}">
                <a16:creationId xmlns:a16="http://schemas.microsoft.com/office/drawing/2014/main" id="{43C7EC4F-6822-9167-C709-6E65619C83B9}"/>
              </a:ext>
            </a:extLst>
          </p:cNvPr>
          <p:cNvSpPr txBox="1"/>
          <p:nvPr/>
        </p:nvSpPr>
        <p:spPr>
          <a:xfrm>
            <a:off x="212555" y="246129"/>
            <a:ext cx="5618106" cy="462789"/>
          </a:xfrm>
          <a:prstGeom prst="rect">
            <a:avLst/>
          </a:prstGeom>
        </p:spPr>
        <p:txBody>
          <a:bodyPr vert="horz" lIns="91440" tIns="45720" rIns="91440" bIns="45720" rtlCol="0" anchor="t">
            <a:noAutofit/>
          </a:bodyPr>
          <a:lstStyle/>
          <a:p>
            <a:pPr>
              <a:lnSpc>
                <a:spcPct val="90000"/>
              </a:lnSpc>
              <a:spcAft>
                <a:spcPts val="800"/>
              </a:spcAft>
            </a:pPr>
            <a:r>
              <a:rPr lang="en-US" sz="2800" dirty="0">
                <a:solidFill>
                  <a:schemeClr val="bg2">
                    <a:lumMod val="75000"/>
                  </a:schemeClr>
                </a:solidFill>
              </a:rPr>
              <a:t>IRELAND</a:t>
            </a:r>
            <a:endParaRPr lang="en-US" sz="2800" dirty="0">
              <a:solidFill>
                <a:schemeClr val="bg2">
                  <a:lumMod val="75000"/>
                </a:schemeClr>
              </a:solidFill>
              <a:effectLst/>
            </a:endParaRPr>
          </a:p>
        </p:txBody>
      </p:sp>
      <p:pic>
        <p:nvPicPr>
          <p:cNvPr id="2" name="ElevenLabs_2025-09-12T09_17_52_Brian_pre_sp95_s71_sb75_se0_b_m2">
            <a:hlinkClick r:id="" action="ppaction://media"/>
            <a:extLst>
              <a:ext uri="{FF2B5EF4-FFF2-40B4-BE49-F238E27FC236}">
                <a16:creationId xmlns:a16="http://schemas.microsoft.com/office/drawing/2014/main" id="{356CEC7E-7A21-E068-6521-5D2D0602FC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12480" y="233841"/>
            <a:ext cx="487363" cy="487363"/>
          </a:xfrm>
          <a:prstGeom prst="rect">
            <a:avLst/>
          </a:prstGeom>
        </p:spPr>
      </p:pic>
    </p:spTree>
    <p:extLst>
      <p:ext uri="{BB962C8B-B14F-4D97-AF65-F5344CB8AC3E}">
        <p14:creationId xmlns:p14="http://schemas.microsoft.com/office/powerpoint/2010/main" val="3204470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8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34" name="Rectangle 5333">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5336" name="Straight Connector 5335">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9A167492-62C1-484B-9A47-FDE854D4B1C3}"/>
              </a:ext>
            </a:extLst>
          </p:cNvPr>
          <p:cNvPicPr>
            <a:picLocks noChangeAspect="1"/>
          </p:cNvPicPr>
          <p:nvPr/>
        </p:nvPicPr>
        <p:blipFill>
          <a:blip r:embed="rId4"/>
          <a:srcRect l="21650" t="4454" r="46765" b="12840"/>
          <a:stretch>
            <a:fillRect/>
          </a:stretch>
        </p:blipFill>
        <p:spPr>
          <a:xfrm>
            <a:off x="9485323" y="8"/>
            <a:ext cx="2706677" cy="2152301"/>
          </a:xfrm>
          <a:prstGeom prst="rect">
            <a:avLst/>
          </a:prstGeom>
        </p:spPr>
      </p:pic>
      <p:sp>
        <p:nvSpPr>
          <p:cNvPr id="4" name="TextBox 3">
            <a:extLst>
              <a:ext uri="{FF2B5EF4-FFF2-40B4-BE49-F238E27FC236}">
                <a16:creationId xmlns:a16="http://schemas.microsoft.com/office/drawing/2014/main" id="{218F0A9E-1628-B31D-2E22-51E293FAED89}"/>
              </a:ext>
            </a:extLst>
          </p:cNvPr>
          <p:cNvSpPr txBox="1"/>
          <p:nvPr/>
        </p:nvSpPr>
        <p:spPr>
          <a:xfrm>
            <a:off x="166595" y="5717833"/>
            <a:ext cx="7646196" cy="1020424"/>
          </a:xfrm>
          <a:prstGeom prst="rect">
            <a:avLst/>
          </a:prstGeom>
        </p:spPr>
        <p:txBody>
          <a:bodyPr vert="horz" lIns="91440" tIns="45720" rIns="91440" bIns="45720" rtlCol="0">
            <a:normAutofit/>
          </a:bodyPr>
          <a:lstStyle/>
          <a:p>
            <a:pPr>
              <a:lnSpc>
                <a:spcPct val="90000"/>
              </a:lnSpc>
              <a:spcAft>
                <a:spcPts val="800"/>
              </a:spcAft>
            </a:pPr>
            <a:r>
              <a:rPr lang="en-US" sz="1600" i="1" dirty="0">
                <a:solidFill>
                  <a:schemeClr val="bg2">
                    <a:lumMod val="75000"/>
                  </a:schemeClr>
                </a:solidFill>
                <a:effectLst/>
              </a:rPr>
              <a:t>“Discovered many more possibilities to introduce people to the darkness and the nights in the Island.” </a:t>
            </a:r>
          </a:p>
          <a:p>
            <a:pPr>
              <a:lnSpc>
                <a:spcPct val="90000"/>
              </a:lnSpc>
              <a:spcAft>
                <a:spcPts val="800"/>
              </a:spcAft>
            </a:pPr>
            <a:r>
              <a:rPr lang="en-US" sz="1600" i="1" dirty="0">
                <a:solidFill>
                  <a:schemeClr val="bg2">
                    <a:lumMod val="75000"/>
                  </a:schemeClr>
                </a:solidFill>
                <a:effectLst/>
              </a:rPr>
              <a:t>- O</a:t>
            </a:r>
            <a:r>
              <a:rPr lang="en-US" sz="1600" i="1" dirty="0">
                <a:solidFill>
                  <a:schemeClr val="bg2">
                    <a:lumMod val="75000"/>
                  </a:schemeClr>
                </a:solidFill>
              </a:rPr>
              <a:t>wner of </a:t>
            </a:r>
            <a:r>
              <a:rPr lang="en-US" sz="1600" i="1" dirty="0" err="1">
                <a:solidFill>
                  <a:schemeClr val="bg2">
                    <a:lumMod val="75000"/>
                  </a:schemeClr>
                </a:solidFill>
              </a:rPr>
              <a:t>Listakot</a:t>
            </a:r>
            <a:r>
              <a:rPr lang="en-US" sz="1600" i="1" dirty="0">
                <a:solidFill>
                  <a:schemeClr val="bg2">
                    <a:lumMod val="75000"/>
                  </a:schemeClr>
                </a:solidFill>
              </a:rPr>
              <a:t> </a:t>
            </a:r>
            <a:r>
              <a:rPr lang="en-US" sz="1600" i="1" dirty="0" err="1">
                <a:solidFill>
                  <a:schemeClr val="bg2">
                    <a:lumMod val="75000"/>
                  </a:schemeClr>
                </a:solidFill>
              </a:rPr>
              <a:t>Dóru</a:t>
            </a:r>
            <a:r>
              <a:rPr lang="en-US" sz="1600" i="1" dirty="0">
                <a:solidFill>
                  <a:schemeClr val="bg2">
                    <a:lumMod val="75000"/>
                  </a:schemeClr>
                </a:solidFill>
                <a:effectLst/>
              </a:rPr>
              <a:t>-</a:t>
            </a:r>
          </a:p>
          <a:p>
            <a:pPr indent="-228600">
              <a:lnSpc>
                <a:spcPct val="90000"/>
              </a:lnSpc>
              <a:spcAft>
                <a:spcPts val="800"/>
              </a:spcAft>
              <a:buFont typeface="Arial" panose="020B0604020202020204" pitchFamily="34" charset="0"/>
              <a:buChar char="•"/>
            </a:pPr>
            <a:endParaRPr lang="en-US" sz="1600" i="1" dirty="0">
              <a:solidFill>
                <a:schemeClr val="bg2">
                  <a:lumMod val="75000"/>
                </a:schemeClr>
              </a:solidFill>
              <a:effectLst/>
            </a:endParaRPr>
          </a:p>
        </p:txBody>
      </p:sp>
      <p:pic>
        <p:nvPicPr>
          <p:cNvPr id="7" name="Picture 6" descr="A group of people sitting at tables&#10;&#10;AI-generated content may be incorrect.">
            <a:extLst>
              <a:ext uri="{FF2B5EF4-FFF2-40B4-BE49-F238E27FC236}">
                <a16:creationId xmlns:a16="http://schemas.microsoft.com/office/drawing/2014/main" id="{7493413A-75C5-632C-D08B-DBA97A092B91}"/>
              </a:ext>
            </a:extLst>
          </p:cNvPr>
          <p:cNvPicPr>
            <a:picLocks noChangeAspect="1"/>
          </p:cNvPicPr>
          <p:nvPr/>
        </p:nvPicPr>
        <p:blipFill>
          <a:blip r:embed="rId5"/>
          <a:srcRect l="21875" t="3704" r="28113" b="2743"/>
          <a:stretch>
            <a:fillRect/>
          </a:stretch>
        </p:blipFill>
        <p:spPr>
          <a:xfrm>
            <a:off x="8071330" y="2288833"/>
            <a:ext cx="4120659" cy="2119743"/>
          </a:xfrm>
          <a:prstGeom prst="rect">
            <a:avLst/>
          </a:prstGeom>
        </p:spPr>
      </p:pic>
      <p:pic>
        <p:nvPicPr>
          <p:cNvPr id="5122" name="Picture 2" descr="A group of people standing in a snowy area&#10;&#10;AI-generated content may be incorrect.">
            <a:extLst>
              <a:ext uri="{FF2B5EF4-FFF2-40B4-BE49-F238E27FC236}">
                <a16:creationId xmlns:a16="http://schemas.microsoft.com/office/drawing/2014/main" id="{5D3704F2-F60C-F751-03F1-D08E1351E1E0}"/>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9151545" y="4577666"/>
            <a:ext cx="3040445" cy="2280334"/>
          </a:xfrm>
          <a:prstGeom prst="rect">
            <a:avLst/>
          </a:prstGeom>
          <a:noFill/>
          <a:extLst>
            <a:ext uri="{909E8E84-426E-40DD-AFC4-6F175D3DCCD1}">
              <a14:hiddenFill xmlns:a14="http://schemas.microsoft.com/office/drawing/2010/main">
                <a:solidFill>
                  <a:srgbClr val="FFFFFF"/>
                </a:solidFill>
              </a14:hiddenFill>
            </a:ext>
          </a:extLst>
        </p:spPr>
      </p:pic>
      <p:cxnSp>
        <p:nvCxnSpPr>
          <p:cNvPr id="5338" name="Straight Connector 5337">
            <a:extLst>
              <a:ext uri="{FF2B5EF4-FFF2-40B4-BE49-F238E27FC236}">
                <a16:creationId xmlns:a16="http://schemas.microsoft.com/office/drawing/2014/main" id="{B7188D9B-1674-419B-A379-D1632A7EC3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29053"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56C4438-A51B-A95D-D489-4A4B5D977276}"/>
              </a:ext>
            </a:extLst>
          </p:cNvPr>
          <p:cNvSpPr txBox="1"/>
          <p:nvPr/>
        </p:nvSpPr>
        <p:spPr>
          <a:xfrm>
            <a:off x="16407" y="2119743"/>
            <a:ext cx="8054912" cy="1677928"/>
          </a:xfrm>
          <a:prstGeom prst="rect">
            <a:avLst/>
          </a:prstGeom>
        </p:spPr>
        <p:txBody>
          <a:bodyPr vert="horz" lIns="91440" tIns="45720" rIns="91440" bIns="45720" rtlCol="0">
            <a:normAutofit/>
          </a:bodyPr>
          <a:lstStyle/>
          <a:p>
            <a:pPr>
              <a:lnSpc>
                <a:spcPct val="90000"/>
              </a:lnSpc>
              <a:spcAft>
                <a:spcPts val="800"/>
              </a:spcAft>
            </a:pPr>
            <a:r>
              <a:rPr lang="en-US" sz="1600" i="1" dirty="0">
                <a:solidFill>
                  <a:schemeClr val="bg2">
                    <a:lumMod val="75000"/>
                  </a:schemeClr>
                </a:solidFill>
                <a:effectLst/>
              </a:rPr>
              <a:t>“We are running small guesthouse by the north coast of Iceland. We are located quite far from other houses and have noticed increasing interest in the Aurora and dark sky by our guests, since the conditions are very good. The project has given us many good ideas for making the experience even better for our guests i.e. designing the lights at the property and opening our eyes for more possibilities in low season.” </a:t>
            </a:r>
          </a:p>
          <a:p>
            <a:pPr>
              <a:lnSpc>
                <a:spcPct val="90000"/>
              </a:lnSpc>
              <a:spcAft>
                <a:spcPts val="800"/>
              </a:spcAft>
            </a:pPr>
            <a:r>
              <a:rPr lang="en-US" sz="1600" i="1" dirty="0">
                <a:solidFill>
                  <a:schemeClr val="bg2">
                    <a:lumMod val="75000"/>
                  </a:schemeClr>
                </a:solidFill>
                <a:effectLst/>
              </a:rPr>
              <a:t>- M</a:t>
            </a:r>
            <a:r>
              <a:rPr lang="en-US" sz="1600" i="1" dirty="0">
                <a:solidFill>
                  <a:schemeClr val="bg2">
                    <a:lumMod val="75000"/>
                  </a:schemeClr>
                </a:solidFill>
              </a:rPr>
              <a:t>anagers and owners of </a:t>
            </a:r>
            <a:r>
              <a:rPr lang="en-US" sz="1600" i="1" dirty="0" err="1">
                <a:solidFill>
                  <a:schemeClr val="bg2">
                    <a:lumMod val="75000"/>
                  </a:schemeClr>
                </a:solidFill>
              </a:rPr>
              <a:t>Gimbur</a:t>
            </a:r>
            <a:r>
              <a:rPr lang="en-US" sz="1600" i="1" dirty="0">
                <a:solidFill>
                  <a:schemeClr val="bg2">
                    <a:lumMod val="75000"/>
                  </a:schemeClr>
                </a:solidFill>
              </a:rPr>
              <a:t> Guesthouse </a:t>
            </a:r>
            <a:r>
              <a:rPr lang="en-US" sz="1600" i="1" dirty="0">
                <a:solidFill>
                  <a:schemeClr val="bg2">
                    <a:lumMod val="75000"/>
                  </a:schemeClr>
                </a:solidFill>
                <a:effectLst/>
              </a:rPr>
              <a:t>-</a:t>
            </a:r>
          </a:p>
          <a:p>
            <a:pPr indent="-228600">
              <a:lnSpc>
                <a:spcPct val="90000"/>
              </a:lnSpc>
              <a:spcAft>
                <a:spcPts val="800"/>
              </a:spcAft>
              <a:buFont typeface="Arial" panose="020B0604020202020204" pitchFamily="34" charset="0"/>
              <a:buChar char="•"/>
            </a:pPr>
            <a:endParaRPr lang="en-US" sz="1600" i="1" dirty="0">
              <a:solidFill>
                <a:schemeClr val="bg2">
                  <a:lumMod val="75000"/>
                </a:schemeClr>
              </a:solidFill>
              <a:effectLst/>
            </a:endParaRPr>
          </a:p>
        </p:txBody>
      </p:sp>
      <p:sp>
        <p:nvSpPr>
          <p:cNvPr id="10" name="TextBox 9">
            <a:extLst>
              <a:ext uri="{FF2B5EF4-FFF2-40B4-BE49-F238E27FC236}">
                <a16:creationId xmlns:a16="http://schemas.microsoft.com/office/drawing/2014/main" id="{00B08EF2-FD00-026F-9B6E-464905FC6235}"/>
              </a:ext>
            </a:extLst>
          </p:cNvPr>
          <p:cNvSpPr txBox="1"/>
          <p:nvPr/>
        </p:nvSpPr>
        <p:spPr>
          <a:xfrm>
            <a:off x="73361" y="3920162"/>
            <a:ext cx="7832663" cy="1677928"/>
          </a:xfrm>
          <a:prstGeom prst="rect">
            <a:avLst/>
          </a:prstGeom>
        </p:spPr>
        <p:txBody>
          <a:bodyPr vert="horz" lIns="91440" tIns="45720" rIns="91440" bIns="45720" rtlCol="0">
            <a:normAutofit lnSpcReduction="10000"/>
          </a:bodyPr>
          <a:lstStyle/>
          <a:p>
            <a:pPr>
              <a:lnSpc>
                <a:spcPct val="90000"/>
              </a:lnSpc>
              <a:spcAft>
                <a:spcPts val="800"/>
              </a:spcAft>
            </a:pPr>
            <a:r>
              <a:rPr lang="en-US" sz="1600" i="1" dirty="0">
                <a:solidFill>
                  <a:schemeClr val="bg2">
                    <a:lumMod val="75000"/>
                  </a:schemeClr>
                </a:solidFill>
                <a:effectLst/>
              </a:rPr>
              <a:t>“The project has had a positive impact on the experiential service to tourists during the darkest time of the year. The darkness with stars, northern lights, galaxies and good stories can create fond memories for the traveler. It is not just the northern lights; everything else matters too. Even a blanket and a cup of hot chocolate can create a wonderful experience. It's interesting how you can illuminate places with less light than usual and make them even more beautiful.” </a:t>
            </a:r>
          </a:p>
          <a:p>
            <a:pPr>
              <a:lnSpc>
                <a:spcPct val="90000"/>
              </a:lnSpc>
              <a:spcAft>
                <a:spcPts val="800"/>
              </a:spcAft>
            </a:pPr>
            <a:r>
              <a:rPr lang="en-US" sz="1600" i="1" dirty="0">
                <a:solidFill>
                  <a:schemeClr val="bg2">
                    <a:lumMod val="75000"/>
                  </a:schemeClr>
                </a:solidFill>
                <a:effectLst/>
              </a:rPr>
              <a:t>- A</a:t>
            </a:r>
            <a:r>
              <a:rPr lang="en-US" sz="1600" i="1" dirty="0">
                <a:solidFill>
                  <a:schemeClr val="bg2">
                    <a:lumMod val="75000"/>
                  </a:schemeClr>
                </a:solidFill>
              </a:rPr>
              <a:t>ssistant manager at </a:t>
            </a:r>
            <a:r>
              <a:rPr lang="en-US" sz="1600" i="1" dirty="0" err="1">
                <a:solidFill>
                  <a:schemeClr val="bg2">
                    <a:lumMod val="75000"/>
                  </a:schemeClr>
                </a:solidFill>
              </a:rPr>
              <a:t>Hótel</a:t>
            </a:r>
            <a:r>
              <a:rPr lang="en-US" sz="1600" i="1" dirty="0">
                <a:solidFill>
                  <a:schemeClr val="bg2">
                    <a:lumMod val="75000"/>
                  </a:schemeClr>
                </a:solidFill>
              </a:rPr>
              <a:t> </a:t>
            </a:r>
            <a:r>
              <a:rPr lang="en-US" sz="1600" i="1" dirty="0" err="1">
                <a:solidFill>
                  <a:schemeClr val="bg2">
                    <a:lumMod val="75000"/>
                  </a:schemeClr>
                </a:solidFill>
              </a:rPr>
              <a:t>Blönduos</a:t>
            </a:r>
            <a:r>
              <a:rPr lang="en-US" sz="1600" i="1" dirty="0">
                <a:solidFill>
                  <a:schemeClr val="bg2">
                    <a:lumMod val="75000"/>
                  </a:schemeClr>
                </a:solidFill>
                <a:effectLst/>
              </a:rPr>
              <a:t> -</a:t>
            </a:r>
          </a:p>
          <a:p>
            <a:pPr indent="-228600">
              <a:lnSpc>
                <a:spcPct val="90000"/>
              </a:lnSpc>
              <a:spcAft>
                <a:spcPts val="800"/>
              </a:spcAft>
              <a:buFont typeface="Arial" panose="020B0604020202020204" pitchFamily="34" charset="0"/>
              <a:buChar char="•"/>
            </a:pPr>
            <a:endParaRPr lang="en-US" sz="1600" i="1" dirty="0">
              <a:solidFill>
                <a:schemeClr val="bg2">
                  <a:lumMod val="75000"/>
                </a:schemeClr>
              </a:solidFill>
              <a:effectLst/>
            </a:endParaRPr>
          </a:p>
        </p:txBody>
      </p:sp>
      <p:sp>
        <p:nvSpPr>
          <p:cNvPr id="11" name="TextBox 10">
            <a:extLst>
              <a:ext uri="{FF2B5EF4-FFF2-40B4-BE49-F238E27FC236}">
                <a16:creationId xmlns:a16="http://schemas.microsoft.com/office/drawing/2014/main" id="{3393600C-752D-667D-4D18-135D562A2CC3}"/>
              </a:ext>
            </a:extLst>
          </p:cNvPr>
          <p:cNvSpPr txBox="1"/>
          <p:nvPr/>
        </p:nvSpPr>
        <p:spPr>
          <a:xfrm>
            <a:off x="166595" y="859833"/>
            <a:ext cx="5618106" cy="462789"/>
          </a:xfrm>
          <a:prstGeom prst="rect">
            <a:avLst/>
          </a:prstGeom>
        </p:spPr>
        <p:txBody>
          <a:bodyPr vert="horz" lIns="91440" tIns="45720" rIns="91440" bIns="45720" rtlCol="0" anchor="t">
            <a:noAutofit/>
          </a:bodyPr>
          <a:lstStyle/>
          <a:p>
            <a:pPr>
              <a:lnSpc>
                <a:spcPct val="90000"/>
              </a:lnSpc>
              <a:spcAft>
                <a:spcPts val="800"/>
              </a:spcAft>
            </a:pPr>
            <a:r>
              <a:rPr lang="en-US" sz="2800" dirty="0">
                <a:solidFill>
                  <a:schemeClr val="bg2">
                    <a:lumMod val="75000"/>
                  </a:schemeClr>
                </a:solidFill>
              </a:rPr>
              <a:t>ICELAND</a:t>
            </a:r>
            <a:endParaRPr lang="en-US" sz="2800" dirty="0">
              <a:solidFill>
                <a:schemeClr val="bg2">
                  <a:lumMod val="75000"/>
                </a:schemeClr>
              </a:solidFill>
              <a:effectLst/>
            </a:endParaRPr>
          </a:p>
        </p:txBody>
      </p:sp>
      <p:pic>
        <p:nvPicPr>
          <p:cNvPr id="2" name="ElevenLabs_2025-09-12T09_19_00_Brian_pre_sp95_s71_sb75_se0_b_m2">
            <a:hlinkClick r:id="" action="ppaction://media"/>
            <a:extLst>
              <a:ext uri="{FF2B5EF4-FFF2-40B4-BE49-F238E27FC236}">
                <a16:creationId xmlns:a16="http://schemas.microsoft.com/office/drawing/2014/main" id="{539C9E2D-D8B0-112F-C214-B36CD2239F1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6407" y="67543"/>
            <a:ext cx="487363" cy="487363"/>
          </a:xfrm>
          <a:prstGeom prst="rect">
            <a:avLst/>
          </a:prstGeom>
        </p:spPr>
      </p:pic>
    </p:spTree>
    <p:extLst>
      <p:ext uri="{BB962C8B-B14F-4D97-AF65-F5344CB8AC3E}">
        <p14:creationId xmlns:p14="http://schemas.microsoft.com/office/powerpoint/2010/main" val="3079472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7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FD7E2"/>
        </a:solidFill>
        <a:effectLst/>
      </p:bgPr>
    </p:bg>
    <p:spTree>
      <p:nvGrpSpPr>
        <p:cNvPr id="1" name="">
          <a:extLst>
            <a:ext uri="{FF2B5EF4-FFF2-40B4-BE49-F238E27FC236}">
              <a16:creationId xmlns:a16="http://schemas.microsoft.com/office/drawing/2014/main" id="{3D57B04A-ABFC-6AA1-A66A-351CDCE16149}"/>
            </a:ext>
          </a:extLst>
        </p:cNvPr>
        <p:cNvGrpSpPr/>
        <p:nvPr/>
      </p:nvGrpSpPr>
      <p:grpSpPr>
        <a:xfrm>
          <a:off x="0" y="0"/>
          <a:ext cx="0" cy="0"/>
          <a:chOff x="0" y="0"/>
          <a:chExt cx="0" cy="0"/>
        </a:xfrm>
      </p:grpSpPr>
      <p:pic>
        <p:nvPicPr>
          <p:cNvPr id="4" name="ElevenLabs_2025-09-12T06_23_27_Brian_pre_sp95_s71_sb75_se0_b_m2">
            <a:hlinkClick r:id="" action="ppaction://media"/>
            <a:extLst>
              <a:ext uri="{FF2B5EF4-FFF2-40B4-BE49-F238E27FC236}">
                <a16:creationId xmlns:a16="http://schemas.microsoft.com/office/drawing/2014/main" id="{8D229DF6-240B-3C74-5421-1F122B07D02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9497" y="46703"/>
            <a:ext cx="487363" cy="487363"/>
          </a:xfrm>
          <a:prstGeom prst="rect">
            <a:avLst/>
          </a:prstGeom>
        </p:spPr>
      </p:pic>
      <p:pic>
        <p:nvPicPr>
          <p:cNvPr id="8" name="Kuva 2" descr="Kuva, joka sisältää kohteen teksti, Fontti, logo, muotoilu&#10;&#10;Kuvaus luotu automaattisesti">
            <a:extLst>
              <a:ext uri="{FF2B5EF4-FFF2-40B4-BE49-F238E27FC236}">
                <a16:creationId xmlns:a16="http://schemas.microsoft.com/office/drawing/2014/main" id="{FEA2DE79-6200-CF43-C093-EC49343CA1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075043"/>
            <a:ext cx="12191999" cy="2782957"/>
          </a:xfrm>
          <a:prstGeom prst="rect">
            <a:avLst/>
          </a:prstGeom>
        </p:spPr>
      </p:pic>
      <p:pic>
        <p:nvPicPr>
          <p:cNvPr id="12" name="Picture 11">
            <a:extLst>
              <a:ext uri="{FF2B5EF4-FFF2-40B4-BE49-F238E27FC236}">
                <a16:creationId xmlns:a16="http://schemas.microsoft.com/office/drawing/2014/main" id="{D3C3A81C-B832-4CDC-27CE-33F62F4D1F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76813" y="4652282"/>
            <a:ext cx="1091563" cy="489751"/>
          </a:xfrm>
          <a:prstGeom prst="rect">
            <a:avLst/>
          </a:prstGeom>
        </p:spPr>
      </p:pic>
      <p:pic>
        <p:nvPicPr>
          <p:cNvPr id="13" name="Picture 12">
            <a:extLst>
              <a:ext uri="{FF2B5EF4-FFF2-40B4-BE49-F238E27FC236}">
                <a16:creationId xmlns:a16="http://schemas.microsoft.com/office/drawing/2014/main" id="{A34D4D18-48B8-FC28-B1F8-E69DC306B8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98779" y="4652282"/>
            <a:ext cx="684990" cy="489751"/>
          </a:xfrm>
          <a:prstGeom prst="rect">
            <a:avLst/>
          </a:prstGeom>
        </p:spPr>
      </p:pic>
      <p:pic>
        <p:nvPicPr>
          <p:cNvPr id="14" name="Picture 13">
            <a:extLst>
              <a:ext uri="{FF2B5EF4-FFF2-40B4-BE49-F238E27FC236}">
                <a16:creationId xmlns:a16="http://schemas.microsoft.com/office/drawing/2014/main" id="{A2171D97-C7B1-6160-B5DD-1563571BE12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19799" y="5499257"/>
            <a:ext cx="1324568" cy="489751"/>
          </a:xfrm>
          <a:prstGeom prst="rect">
            <a:avLst/>
          </a:prstGeom>
        </p:spPr>
      </p:pic>
      <p:pic>
        <p:nvPicPr>
          <p:cNvPr id="16" name="Picture 15">
            <a:extLst>
              <a:ext uri="{FF2B5EF4-FFF2-40B4-BE49-F238E27FC236}">
                <a16:creationId xmlns:a16="http://schemas.microsoft.com/office/drawing/2014/main" id="{F68618C6-06E5-75FE-52C4-658A69A4BAD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56433" y="5499257"/>
            <a:ext cx="1062760" cy="489751"/>
          </a:xfrm>
          <a:prstGeom prst="rect">
            <a:avLst/>
          </a:prstGeom>
        </p:spPr>
      </p:pic>
      <p:pic>
        <p:nvPicPr>
          <p:cNvPr id="18" name="Picture 2" descr="UiT Norges arktiske universitet - YouTube">
            <a:extLst>
              <a:ext uri="{FF2B5EF4-FFF2-40B4-BE49-F238E27FC236}">
                <a16:creationId xmlns:a16="http://schemas.microsoft.com/office/drawing/2014/main" id="{E5CE2832-AD49-72B6-7D83-82C02F956AA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17529" y="4653361"/>
            <a:ext cx="489751" cy="48975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Provided by Facebook">
            <a:extLst>
              <a:ext uri="{FF2B5EF4-FFF2-40B4-BE49-F238E27FC236}">
                <a16:creationId xmlns:a16="http://schemas.microsoft.com/office/drawing/2014/main" id="{C69A6A39-C8D5-7150-E571-605094B3D83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56433" y="4649054"/>
            <a:ext cx="693193" cy="49297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3149A0EB-A3EE-4D86-603B-621534D9DD1E}"/>
              </a:ext>
            </a:extLst>
          </p:cNvPr>
          <p:cNvSpPr txBox="1"/>
          <p:nvPr/>
        </p:nvSpPr>
        <p:spPr>
          <a:xfrm>
            <a:off x="4414404" y="1198783"/>
            <a:ext cx="6096000" cy="1938992"/>
          </a:xfrm>
          <a:prstGeom prst="rect">
            <a:avLst/>
          </a:prstGeom>
          <a:noFill/>
        </p:spPr>
        <p:txBody>
          <a:bodyPr wrap="square">
            <a:spAutoFit/>
          </a:bodyPr>
          <a:lstStyle/>
          <a:p>
            <a:pPr marL="342900" indent="-342900">
              <a:buFont typeface="Wingdings" panose="05000000000000000000" pitchFamily="2" charset="2"/>
              <a:buChar char="§"/>
            </a:pPr>
            <a:r>
              <a:rPr lang="en-US" sz="2400" b="1" dirty="0">
                <a:solidFill>
                  <a:srgbClr val="6983A8"/>
                </a:solidFill>
                <a:latin typeface="Calibri"/>
                <a:ea typeface="Calibri"/>
                <a:cs typeface="Calibri"/>
              </a:rPr>
              <a:t>Partners</a:t>
            </a:r>
          </a:p>
          <a:p>
            <a:pPr marL="342900" indent="-342900">
              <a:buFont typeface="Wingdings" panose="05000000000000000000" pitchFamily="2" charset="2"/>
              <a:buChar char="§"/>
            </a:pPr>
            <a:r>
              <a:rPr lang="en-US" sz="2400" b="1" dirty="0">
                <a:solidFill>
                  <a:srgbClr val="6983A8"/>
                </a:solidFill>
                <a:latin typeface="Calibri"/>
                <a:ea typeface="Calibri"/>
                <a:cs typeface="Calibri"/>
              </a:rPr>
              <a:t>Associated partners</a:t>
            </a:r>
          </a:p>
          <a:p>
            <a:endParaRPr lang="en-US" sz="2400" b="1" dirty="0">
              <a:solidFill>
                <a:srgbClr val="6983A8"/>
              </a:solidFill>
              <a:latin typeface="Calibri"/>
              <a:ea typeface="Calibri"/>
              <a:cs typeface="Calibri"/>
            </a:endParaRPr>
          </a:p>
          <a:p>
            <a:pPr marL="342900" indent="-342900">
              <a:buFont typeface="Wingdings" panose="05000000000000000000" pitchFamily="2" charset="2"/>
              <a:buChar char="§"/>
            </a:pPr>
            <a:r>
              <a:rPr lang="en-US" sz="2400" b="1" dirty="0">
                <a:solidFill>
                  <a:srgbClr val="6983A8"/>
                </a:solidFill>
                <a:latin typeface="Calibri"/>
                <a:ea typeface="Calibri"/>
                <a:cs typeface="Calibri"/>
              </a:rPr>
              <a:t>Project webpage:</a:t>
            </a:r>
            <a:r>
              <a:rPr lang="en-US" sz="2400" dirty="0">
                <a:solidFill>
                  <a:srgbClr val="6983A8"/>
                </a:solidFill>
                <a:latin typeface="Calibri"/>
                <a:ea typeface="Calibri"/>
                <a:cs typeface="Calibri"/>
              </a:rPr>
              <a:t> </a:t>
            </a:r>
          </a:p>
          <a:p>
            <a:r>
              <a:rPr lang="en-US" sz="2400" dirty="0">
                <a:solidFill>
                  <a:srgbClr val="6983A8"/>
                </a:solidFill>
                <a:latin typeface="Calibri"/>
                <a:ea typeface="Calibri"/>
                <a:cs typeface="Calibri"/>
                <a:hlinkClick r:id="rId12">
                  <a:extLst>
                    <a:ext uri="{A12FA001-AC4F-418D-AE19-62706E023703}">
                      <ahyp:hlinkClr xmlns:ahyp="http://schemas.microsoft.com/office/drawing/2018/hyperlinkcolor" val="tx"/>
                    </a:ext>
                  </a:extLst>
                </a:hlinkClick>
              </a:rPr>
              <a:t>https://www.interreg-npa.eu/projects/glow20/</a:t>
            </a:r>
            <a:endParaRPr lang="en-US" sz="2400" dirty="0">
              <a:solidFill>
                <a:srgbClr val="6983A8"/>
              </a:solidFill>
            </a:endParaRPr>
          </a:p>
        </p:txBody>
      </p:sp>
      <p:pic>
        <p:nvPicPr>
          <p:cNvPr id="23" name="Picture 22">
            <a:extLst>
              <a:ext uri="{FF2B5EF4-FFF2-40B4-BE49-F238E27FC236}">
                <a16:creationId xmlns:a16="http://schemas.microsoft.com/office/drawing/2014/main" id="{ECB58535-C8E6-A31D-D544-7980DD95E966}"/>
              </a:ext>
            </a:extLst>
          </p:cNvPr>
          <p:cNvPicPr>
            <a:picLocks noChangeAspect="1"/>
          </p:cNvPicPr>
          <p:nvPr/>
        </p:nvPicPr>
        <p:blipFill>
          <a:blip r:embed="rId13"/>
          <a:stretch>
            <a:fillRect/>
          </a:stretch>
        </p:blipFill>
        <p:spPr>
          <a:xfrm>
            <a:off x="0" y="-2422"/>
            <a:ext cx="4016829" cy="4064405"/>
          </a:xfrm>
          <a:prstGeom prst="rect">
            <a:avLst/>
          </a:prstGeom>
        </p:spPr>
      </p:pic>
      <p:sp>
        <p:nvSpPr>
          <p:cNvPr id="27" name="Tähti: 5-sakarainen 3">
            <a:extLst>
              <a:ext uri="{FF2B5EF4-FFF2-40B4-BE49-F238E27FC236}">
                <a16:creationId xmlns:a16="http://schemas.microsoft.com/office/drawing/2014/main" id="{FE1CF5A4-7DAE-665F-7B42-541CC86EF297}"/>
              </a:ext>
            </a:extLst>
          </p:cNvPr>
          <p:cNvSpPr/>
          <p:nvPr/>
        </p:nvSpPr>
        <p:spPr>
          <a:xfrm>
            <a:off x="5886403" y="1306286"/>
            <a:ext cx="133396" cy="119637"/>
          </a:xfrm>
          <a:prstGeom prst="star5">
            <a:avLst/>
          </a:prstGeom>
          <a:solidFill>
            <a:srgbClr val="00B0F0"/>
          </a:solidFill>
          <a:ln>
            <a:solidFill>
              <a:schemeClr val="accent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i-FI">
              <a:highlight>
                <a:srgbClr val="800000"/>
              </a:highlight>
            </a:endParaRPr>
          </a:p>
        </p:txBody>
      </p:sp>
      <p:sp>
        <p:nvSpPr>
          <p:cNvPr id="28" name="Tähti: 5-sakarainen 3">
            <a:extLst>
              <a:ext uri="{FF2B5EF4-FFF2-40B4-BE49-F238E27FC236}">
                <a16:creationId xmlns:a16="http://schemas.microsoft.com/office/drawing/2014/main" id="{E136D95A-4FFF-5DEF-FF2D-0AE884777AFA}"/>
              </a:ext>
            </a:extLst>
          </p:cNvPr>
          <p:cNvSpPr/>
          <p:nvPr/>
        </p:nvSpPr>
        <p:spPr>
          <a:xfrm>
            <a:off x="7344367" y="1676400"/>
            <a:ext cx="155890" cy="110010"/>
          </a:xfrm>
          <a:prstGeom prst="star5">
            <a:avLst/>
          </a:prstGeom>
          <a:solidFill>
            <a:schemeClr val="bg2">
              <a:lumMod val="60000"/>
              <a:lumOff val="40000"/>
            </a:schemeClr>
          </a:solidFill>
          <a:ln>
            <a:solidFill>
              <a:schemeClr val="accent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i-FI">
              <a:highlight>
                <a:srgbClr val="800000"/>
              </a:highlight>
            </a:endParaRPr>
          </a:p>
        </p:txBody>
      </p:sp>
    </p:spTree>
    <p:extLst>
      <p:ext uri="{BB962C8B-B14F-4D97-AF65-F5344CB8AC3E}">
        <p14:creationId xmlns:p14="http://schemas.microsoft.com/office/powerpoint/2010/main" val="3804237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2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 name="TextBox 3">
            <a:extLst>
              <a:ext uri="{FF2B5EF4-FFF2-40B4-BE49-F238E27FC236}">
                <a16:creationId xmlns:a16="http://schemas.microsoft.com/office/drawing/2014/main" id="{F64B02CA-5A0E-3BA5-C119-4B5FB8CC7549}"/>
              </a:ext>
            </a:extLst>
          </p:cNvPr>
          <p:cNvSpPr txBox="1"/>
          <p:nvPr/>
        </p:nvSpPr>
        <p:spPr>
          <a:xfrm>
            <a:off x="849507" y="143887"/>
            <a:ext cx="4707671" cy="1225650"/>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2700" kern="1200" dirty="0">
                <a:solidFill>
                  <a:schemeClr val="bg1">
                    <a:lumMod val="50000"/>
                  </a:schemeClr>
                </a:solidFill>
                <a:latin typeface="+mj-lt"/>
                <a:ea typeface="+mj-ea"/>
                <a:cs typeface="+mj-cs"/>
              </a:rPr>
              <a:t>North Karelia Biosphere Reserve </a:t>
            </a:r>
          </a:p>
          <a:p>
            <a:pPr algn="ctr">
              <a:lnSpc>
                <a:spcPct val="90000"/>
              </a:lnSpc>
              <a:spcBef>
                <a:spcPct val="0"/>
              </a:spcBef>
              <a:spcAft>
                <a:spcPts val="600"/>
              </a:spcAft>
            </a:pPr>
            <a:r>
              <a:rPr lang="en-US" sz="2700" kern="1200" dirty="0">
                <a:solidFill>
                  <a:schemeClr val="bg1">
                    <a:lumMod val="50000"/>
                  </a:schemeClr>
                </a:solidFill>
                <a:latin typeface="+mj-lt"/>
                <a:ea typeface="+mj-ea"/>
                <a:cs typeface="+mj-cs"/>
              </a:rPr>
              <a:t>(Eastern Finland)</a:t>
            </a:r>
          </a:p>
        </p:txBody>
      </p:sp>
      <p:cxnSp>
        <p:nvCxnSpPr>
          <p:cNvPr id="33" name="Straight Connector 32">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0C29524-9B79-C6C7-41CB-A492EEEE15B4}"/>
              </a:ext>
            </a:extLst>
          </p:cNvPr>
          <p:cNvSpPr txBox="1"/>
          <p:nvPr/>
        </p:nvSpPr>
        <p:spPr>
          <a:xfrm>
            <a:off x="555242" y="1907039"/>
            <a:ext cx="5845558" cy="1443608"/>
          </a:xfrm>
          <a:prstGeom prst="rect">
            <a:avLst/>
          </a:prstGeom>
        </p:spPr>
        <p:txBody>
          <a:bodyPr vert="horz" lIns="91440" tIns="45720" rIns="91440" bIns="45720" rtlCol="0">
            <a:normAutofit/>
          </a:bodyPr>
          <a:lstStyle/>
          <a:p>
            <a:pPr algn="ctr">
              <a:lnSpc>
                <a:spcPct val="90000"/>
              </a:lnSpc>
              <a:spcAft>
                <a:spcPts val="800"/>
              </a:spcAft>
            </a:pPr>
            <a:r>
              <a:rPr lang="en-US" sz="1600" dirty="0">
                <a:solidFill>
                  <a:schemeClr val="bg1">
                    <a:lumMod val="50000"/>
                  </a:schemeClr>
                </a:solidFill>
                <a:effectLst/>
              </a:rPr>
              <a:t>North Karelia Biosphere Reserve is an UNESCO model area for sustainable development that seeks local solutions to global challenges in collaboration with the World Network of Biosphere Reserves. It aims at promoting solutions in own region that reconcile the conservation of nature with its sustainable use.</a:t>
            </a:r>
          </a:p>
        </p:txBody>
      </p:sp>
      <p:cxnSp>
        <p:nvCxnSpPr>
          <p:cNvPr id="35" name="Straight Connector 34">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41DC541-FE3C-06ED-A19A-541BA9F1429A}"/>
              </a:ext>
            </a:extLst>
          </p:cNvPr>
          <p:cNvPicPr>
            <a:picLocks noChangeAspect="1"/>
          </p:cNvPicPr>
          <p:nvPr/>
        </p:nvPicPr>
        <p:blipFill>
          <a:blip r:embed="rId4"/>
          <a:srcRect r="3" b="1787"/>
          <a:stretch>
            <a:fillRect/>
          </a:stretch>
        </p:blipFill>
        <p:spPr>
          <a:xfrm>
            <a:off x="7199462" y="0"/>
            <a:ext cx="4992538" cy="6858000"/>
          </a:xfrm>
          <a:prstGeom prst="rect">
            <a:avLst/>
          </a:prstGeom>
        </p:spPr>
      </p:pic>
      <p:sp>
        <p:nvSpPr>
          <p:cNvPr id="12" name="TextBox 11">
            <a:extLst>
              <a:ext uri="{FF2B5EF4-FFF2-40B4-BE49-F238E27FC236}">
                <a16:creationId xmlns:a16="http://schemas.microsoft.com/office/drawing/2014/main" id="{CB2804A7-D36D-4147-355A-9BE17AE01F00}"/>
              </a:ext>
            </a:extLst>
          </p:cNvPr>
          <p:cNvSpPr txBox="1"/>
          <p:nvPr/>
        </p:nvSpPr>
        <p:spPr>
          <a:xfrm>
            <a:off x="123432" y="3374571"/>
            <a:ext cx="6952598" cy="2066131"/>
          </a:xfrm>
          <a:prstGeom prst="rect">
            <a:avLst/>
          </a:prstGeom>
        </p:spPr>
        <p:txBody>
          <a:bodyPr vert="horz" lIns="91440" tIns="45720" rIns="91440" bIns="45720" rtlCol="0">
            <a:noAutofit/>
          </a:bodyPr>
          <a:lstStyle/>
          <a:p>
            <a:pPr algn="ctr">
              <a:lnSpc>
                <a:spcPct val="90000"/>
              </a:lnSpc>
              <a:spcAft>
                <a:spcPts val="800"/>
              </a:spcAft>
            </a:pPr>
            <a:r>
              <a:rPr lang="en-US" sz="1600" i="1" dirty="0">
                <a:solidFill>
                  <a:schemeClr val="bg2">
                    <a:lumMod val="75000"/>
                  </a:schemeClr>
                </a:solidFill>
                <a:effectLst/>
              </a:rPr>
              <a:t>“Through the GLOW project, North Karelia Biosphere Reserve has been able to create new connections both within the region and abroad. The Biosphere Reserve’s staff understanding of Dark skies and tourism possibilities has improved and it will be easier to take the theme into consideration also in the future, and the project has created study materials that can be used also after the project in the North Karelia Biosphere Reserve’s networks.” </a:t>
            </a:r>
          </a:p>
          <a:p>
            <a:pPr algn="ctr">
              <a:lnSpc>
                <a:spcPct val="90000"/>
              </a:lnSpc>
              <a:spcAft>
                <a:spcPts val="800"/>
              </a:spcAft>
            </a:pPr>
            <a:r>
              <a:rPr lang="en-US" sz="1600" dirty="0">
                <a:solidFill>
                  <a:schemeClr val="bg2">
                    <a:lumMod val="75000"/>
                  </a:schemeClr>
                </a:solidFill>
                <a:effectLst/>
              </a:rPr>
              <a:t>- North Karelia Biosphere Reserve Coordinator</a:t>
            </a:r>
            <a:r>
              <a:rPr lang="en-US" sz="1600" dirty="0">
                <a:solidFill>
                  <a:schemeClr val="bg2">
                    <a:lumMod val="75000"/>
                  </a:schemeClr>
                </a:solidFill>
              </a:rPr>
              <a:t> -</a:t>
            </a:r>
            <a:endParaRPr lang="en-US" sz="1600" dirty="0">
              <a:solidFill>
                <a:schemeClr val="bg2">
                  <a:lumMod val="75000"/>
                </a:schemeClr>
              </a:solidFill>
              <a:effectLst/>
            </a:endParaRPr>
          </a:p>
        </p:txBody>
      </p:sp>
      <p:pic>
        <p:nvPicPr>
          <p:cNvPr id="2" name="ElevenLabs_2025-09-12T07_09_38_Brian_pre_sp95_s71_sb75_se0_b_m2">
            <a:hlinkClick r:id="" action="ppaction://media"/>
            <a:extLst>
              <a:ext uri="{FF2B5EF4-FFF2-40B4-BE49-F238E27FC236}">
                <a16:creationId xmlns:a16="http://schemas.microsoft.com/office/drawing/2014/main" id="{9D2519BB-AFAA-7097-1487-229E334EB9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7679"/>
            <a:ext cx="487363" cy="487363"/>
          </a:xfrm>
          <a:prstGeom prst="rect">
            <a:avLst/>
          </a:prstGeom>
        </p:spPr>
      </p:pic>
    </p:spTree>
    <p:extLst>
      <p:ext uri="{BB962C8B-B14F-4D97-AF65-F5344CB8AC3E}">
        <p14:creationId xmlns:p14="http://schemas.microsoft.com/office/powerpoint/2010/main" val="1257613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9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3" name="Rectangle 1032">
            <a:extLst>
              <a:ext uri="{FF2B5EF4-FFF2-40B4-BE49-F238E27FC236}">
                <a16:creationId xmlns:a16="http://schemas.microsoft.com/office/drawing/2014/main" id="{E6659C6F-A29D-4D83-86DA-5B0289733C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looking through a telescope&#10;&#10;AI-generated content may be incorrect.">
            <a:extLst>
              <a:ext uri="{FF2B5EF4-FFF2-40B4-BE49-F238E27FC236}">
                <a16:creationId xmlns:a16="http://schemas.microsoft.com/office/drawing/2014/main" id="{4A540B69-9413-B9E8-B8E2-456B5FAEC2D3}"/>
              </a:ext>
            </a:extLst>
          </p:cNvPr>
          <p:cNvPicPr>
            <a:picLocks noChangeAspect="1"/>
          </p:cNvPicPr>
          <p:nvPr/>
        </p:nvPicPr>
        <p:blipFill>
          <a:blip r:embed="rId4">
            <a:extLst>
              <a:ext uri="{28A0092B-C50C-407E-A947-70E740481C1C}">
                <a14:useLocalDpi xmlns:a14="http://schemas.microsoft.com/office/drawing/2010/main" val="0"/>
              </a:ext>
            </a:extLst>
          </a:blip>
          <a:srcRect t="9090" r="3" b="3"/>
          <a:stretch>
            <a:fillRect/>
          </a:stretch>
        </p:blipFill>
        <p:spPr>
          <a:xfrm>
            <a:off x="4472902" y="18"/>
            <a:ext cx="4049486" cy="3681383"/>
          </a:xfrm>
          <a:prstGeom prst="rect">
            <a:avLst/>
          </a:prstGeom>
        </p:spPr>
      </p:pic>
      <p:pic>
        <p:nvPicPr>
          <p:cNvPr id="3" name="Picture 2" descr="A room with a table and chairs and a telescope&#10;&#10;AI-generated content may be incorrect.">
            <a:extLst>
              <a:ext uri="{FF2B5EF4-FFF2-40B4-BE49-F238E27FC236}">
                <a16:creationId xmlns:a16="http://schemas.microsoft.com/office/drawing/2014/main" id="{B79E29CC-7A32-9A48-1FA2-3D3ED147EA84}"/>
              </a:ext>
            </a:extLst>
          </p:cNvPr>
          <p:cNvPicPr>
            <a:picLocks noChangeAspect="1"/>
          </p:cNvPicPr>
          <p:nvPr/>
        </p:nvPicPr>
        <p:blipFill>
          <a:blip r:embed="rId5">
            <a:alphaModFix/>
            <a:extLst>
              <a:ext uri="{28A0092B-C50C-407E-A947-70E740481C1C}">
                <a14:useLocalDpi xmlns:a14="http://schemas.microsoft.com/office/drawing/2010/main" val="0"/>
              </a:ext>
            </a:extLst>
          </a:blip>
          <a:srcRect l="11539" r="14447" b="-2"/>
          <a:stretch>
            <a:fillRect/>
          </a:stretch>
        </p:blipFill>
        <p:spPr>
          <a:xfrm>
            <a:off x="8522390" y="-7"/>
            <a:ext cx="3669610" cy="3681406"/>
          </a:xfrm>
          <a:prstGeom prst="rect">
            <a:avLst/>
          </a:prstGeom>
        </p:spPr>
      </p:pic>
      <p:pic>
        <p:nvPicPr>
          <p:cNvPr id="1028" name="Picture 4">
            <a:extLst>
              <a:ext uri="{FF2B5EF4-FFF2-40B4-BE49-F238E27FC236}">
                <a16:creationId xmlns:a16="http://schemas.microsoft.com/office/drawing/2014/main" id="{E5B09509-97E5-FA2C-5E05-8E31A00ABD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69088" b="7764"/>
          <a:stretch>
            <a:fillRect/>
          </a:stretch>
        </p:blipFill>
        <p:spPr bwMode="auto">
          <a:xfrm>
            <a:off x="4472902" y="3681405"/>
            <a:ext cx="7719098" cy="3176595"/>
          </a:xfrm>
          <a:prstGeom prst="rect">
            <a:avLst/>
          </a:prstGeom>
          <a:noFill/>
          <a:extLst>
            <a:ext uri="{909E8E84-426E-40DD-AFC4-6F175D3DCCD1}">
              <a14:hiddenFill xmlns:a14="http://schemas.microsoft.com/office/drawing/2010/main">
                <a:solidFill>
                  <a:srgbClr val="FFFFFF"/>
                </a:solidFill>
              </a14:hiddenFill>
            </a:ext>
          </a:extLst>
        </p:spPr>
      </p:pic>
      <p:sp>
        <p:nvSpPr>
          <p:cNvPr id="1035" name="Rectangle 1034">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43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D3B59E3-A232-E677-3EA2-3CD6CFD6799A}"/>
              </a:ext>
            </a:extLst>
          </p:cNvPr>
          <p:cNvSpPr txBox="1"/>
          <p:nvPr/>
        </p:nvSpPr>
        <p:spPr>
          <a:xfrm>
            <a:off x="700088" y="182880"/>
            <a:ext cx="5395912" cy="750160"/>
          </a:xfrm>
          <a:prstGeom prst="rect">
            <a:avLst/>
          </a:prstGeom>
        </p:spPr>
        <p:txBody>
          <a:bodyPr vert="horz" lIns="91440" tIns="45720" rIns="91440" bIns="45720" rtlCol="0" anchor="b">
            <a:normAutofit fontScale="70000" lnSpcReduction="20000"/>
          </a:bodyPr>
          <a:lstStyle/>
          <a:p>
            <a:pPr>
              <a:lnSpc>
                <a:spcPct val="90000"/>
              </a:lnSpc>
              <a:spcBef>
                <a:spcPct val="0"/>
              </a:spcBef>
              <a:spcAft>
                <a:spcPts val="600"/>
              </a:spcAft>
            </a:pPr>
            <a:r>
              <a:rPr lang="en-US" sz="3600" kern="1200" dirty="0">
                <a:solidFill>
                  <a:schemeClr val="bg1">
                    <a:lumMod val="50000"/>
                  </a:schemeClr>
                </a:solidFill>
                <a:latin typeface="+mj-lt"/>
                <a:ea typeface="+mj-ea"/>
                <a:cs typeface="+mj-cs"/>
              </a:rPr>
              <a:t>Syrjävaara Goodnight Oy</a:t>
            </a:r>
          </a:p>
          <a:p>
            <a:pPr>
              <a:lnSpc>
                <a:spcPct val="90000"/>
              </a:lnSpc>
              <a:spcBef>
                <a:spcPct val="0"/>
              </a:spcBef>
              <a:spcAft>
                <a:spcPts val="600"/>
              </a:spcAft>
            </a:pPr>
            <a:r>
              <a:rPr lang="en-US" sz="3600" dirty="0">
                <a:solidFill>
                  <a:schemeClr val="bg1">
                    <a:lumMod val="50000"/>
                  </a:schemeClr>
                </a:solidFill>
              </a:rPr>
              <a:t>(Eastern Finland)</a:t>
            </a:r>
          </a:p>
        </p:txBody>
      </p:sp>
      <p:cxnSp>
        <p:nvCxnSpPr>
          <p:cNvPr id="1037" name="Straight Connector 1036">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5326C0BC-3667-CFEB-4A86-F33EEEBC5AE6}"/>
              </a:ext>
            </a:extLst>
          </p:cNvPr>
          <p:cNvSpPr txBox="1"/>
          <p:nvPr/>
        </p:nvSpPr>
        <p:spPr>
          <a:xfrm>
            <a:off x="701175" y="1367960"/>
            <a:ext cx="4727530" cy="1808632"/>
          </a:xfrm>
          <a:prstGeom prst="rect">
            <a:avLst/>
          </a:prstGeom>
        </p:spPr>
        <p:txBody>
          <a:bodyPr vert="horz" lIns="91440" tIns="45720" rIns="91440" bIns="45720" rtlCol="0">
            <a:noAutofit/>
          </a:bodyPr>
          <a:lstStyle/>
          <a:p>
            <a:pPr>
              <a:lnSpc>
                <a:spcPct val="90000"/>
              </a:lnSpc>
              <a:spcAft>
                <a:spcPts val="800"/>
              </a:spcAft>
            </a:pPr>
            <a:r>
              <a:rPr lang="en-US" dirty="0">
                <a:solidFill>
                  <a:schemeClr val="bg1">
                    <a:lumMod val="50000"/>
                  </a:schemeClr>
                </a:solidFill>
                <a:effectLst/>
              </a:rPr>
              <a:t>Syrjävaara Goodnight Oy is a 300-year-old and Finland’s first dark nature reserve offering night nature experiences. It featuring a star park, a dark sky center, an observatory, a gallery and a cafe.</a:t>
            </a:r>
          </a:p>
        </p:txBody>
      </p:sp>
      <p:sp>
        <p:nvSpPr>
          <p:cNvPr id="4" name="TextBox 3">
            <a:extLst>
              <a:ext uri="{FF2B5EF4-FFF2-40B4-BE49-F238E27FC236}">
                <a16:creationId xmlns:a16="http://schemas.microsoft.com/office/drawing/2014/main" id="{4C0A95E8-C413-6DD8-184D-74926DD25721}"/>
              </a:ext>
            </a:extLst>
          </p:cNvPr>
          <p:cNvSpPr txBox="1"/>
          <p:nvPr/>
        </p:nvSpPr>
        <p:spPr>
          <a:xfrm>
            <a:off x="515317" y="3681400"/>
            <a:ext cx="7376825" cy="3176600"/>
          </a:xfrm>
          <a:prstGeom prst="rect">
            <a:avLst/>
          </a:prstGeom>
        </p:spPr>
        <p:txBody>
          <a:bodyPr vert="horz" lIns="91440" tIns="45720" rIns="91440" bIns="45720" rtlCol="0">
            <a:noAutofit/>
          </a:bodyPr>
          <a:lstStyle/>
          <a:p>
            <a:pPr>
              <a:lnSpc>
                <a:spcPct val="90000"/>
              </a:lnSpc>
              <a:spcAft>
                <a:spcPts val="800"/>
              </a:spcAft>
            </a:pPr>
            <a:r>
              <a:rPr lang="en-US" sz="1600" i="1" dirty="0">
                <a:solidFill>
                  <a:schemeClr val="bg2">
                    <a:lumMod val="75000"/>
                  </a:schemeClr>
                </a:solidFill>
                <a:effectLst/>
              </a:rPr>
              <a:t>“The GLOW2.0 project has been very useful. The visits and trips organized by the project have been broadening and have given a broader picture of the possibilities and stakeholders of dark sky tourism. Getting to know foreign actors has brought new international contacts. It has been particularly interesting to learn about the starting points of actors from different cultural areas and what kind of problems there are in their environment and operating culture. </a:t>
            </a:r>
          </a:p>
          <a:p>
            <a:pPr>
              <a:lnSpc>
                <a:spcPct val="90000"/>
              </a:lnSpc>
              <a:spcAft>
                <a:spcPts val="800"/>
              </a:spcAft>
            </a:pPr>
            <a:r>
              <a:rPr lang="en-US" sz="1600" i="1" dirty="0">
                <a:solidFill>
                  <a:schemeClr val="bg2">
                    <a:lumMod val="75000"/>
                  </a:schemeClr>
                </a:solidFill>
                <a:effectLst/>
              </a:rPr>
              <a:t>GLOW2.0's help has been invaluable when the Syrjävaara Dark Sky Conservation Area has started applying for an international dark sky certificate with Dark Sky International. GLOW2.0 has helped with video meetings, translated large text units of the application, helped to clarify difficult terminology and commented on different parts of the application during the writing phase. Overall, GLOW2.0 has been very useful to Syrjävaara, and its help has often been invaluable.” </a:t>
            </a:r>
          </a:p>
          <a:p>
            <a:pPr>
              <a:lnSpc>
                <a:spcPct val="90000"/>
              </a:lnSpc>
              <a:spcAft>
                <a:spcPts val="800"/>
              </a:spcAft>
            </a:pPr>
            <a:r>
              <a:rPr lang="en-US" sz="1600" i="1" dirty="0">
                <a:solidFill>
                  <a:schemeClr val="bg2">
                    <a:lumMod val="75000"/>
                  </a:schemeClr>
                </a:solidFill>
              </a:rPr>
              <a:t>- </a:t>
            </a:r>
            <a:r>
              <a:rPr lang="en-US" sz="1600" i="1" dirty="0">
                <a:solidFill>
                  <a:schemeClr val="bg2">
                    <a:lumMod val="75000"/>
                  </a:schemeClr>
                </a:solidFill>
                <a:effectLst/>
              </a:rPr>
              <a:t>CEO and owner at Syrjävaara -</a:t>
            </a:r>
          </a:p>
        </p:txBody>
      </p:sp>
      <p:pic>
        <p:nvPicPr>
          <p:cNvPr id="7" name="ElevenLabs_2025-09-12T07_11_03_Brian_pre_sp95_s71_sb75_se0_b_m2">
            <a:hlinkClick r:id="" action="ppaction://media"/>
            <a:extLst>
              <a:ext uri="{FF2B5EF4-FFF2-40B4-BE49-F238E27FC236}">
                <a16:creationId xmlns:a16="http://schemas.microsoft.com/office/drawing/2014/main" id="{35ACCB01-292E-E1FD-97E2-9BAA430BC7E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61948" y="6370619"/>
            <a:ext cx="487363" cy="487363"/>
          </a:xfrm>
          <a:prstGeom prst="rect">
            <a:avLst/>
          </a:prstGeom>
        </p:spPr>
      </p:pic>
    </p:spTree>
    <p:extLst>
      <p:ext uri="{BB962C8B-B14F-4D97-AF65-F5344CB8AC3E}">
        <p14:creationId xmlns:p14="http://schemas.microsoft.com/office/powerpoint/2010/main" val="1563562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79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E4669BC-C1F3-8034-612F-7A0AABEE3249}"/>
              </a:ext>
            </a:extLst>
          </p:cNvPr>
          <p:cNvPicPr>
            <a:picLocks noChangeAspect="1"/>
          </p:cNvPicPr>
          <p:nvPr/>
        </p:nvPicPr>
        <p:blipFill>
          <a:blip r:embed="rId4"/>
          <a:srcRect l="1596" r="25596" b="7838"/>
          <a:stretch>
            <a:fillRect/>
          </a:stretch>
        </p:blipFill>
        <p:spPr>
          <a:xfrm>
            <a:off x="3523488" y="10"/>
            <a:ext cx="8668512" cy="6857990"/>
          </a:xfrm>
          <a:prstGeom prst="rect">
            <a:avLst/>
          </a:prstGeom>
        </p:spPr>
      </p:pic>
      <p:sp>
        <p:nvSpPr>
          <p:cNvPr id="10" name="Rectangle 9">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CEC68549-F6AB-63AC-6DAE-A04CBA1DA389}"/>
              </a:ext>
            </a:extLst>
          </p:cNvPr>
          <p:cNvSpPr txBox="1"/>
          <p:nvPr/>
        </p:nvSpPr>
        <p:spPr>
          <a:xfrm>
            <a:off x="341999" y="826502"/>
            <a:ext cx="6362977" cy="56407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800" dirty="0">
                <a:solidFill>
                  <a:schemeClr val="bg1">
                    <a:lumMod val="50000"/>
                  </a:schemeClr>
                </a:solidFill>
                <a:latin typeface="+mj-lt"/>
                <a:ea typeface="+mj-ea"/>
                <a:cs typeface="+mj-cs"/>
              </a:rPr>
              <a:t>Arctic Stargazing Tours (Finnish Lapland)</a:t>
            </a: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509EFF4-111C-4845-435F-AEF581EFD106}"/>
              </a:ext>
            </a:extLst>
          </p:cNvPr>
          <p:cNvSpPr txBox="1"/>
          <p:nvPr/>
        </p:nvSpPr>
        <p:spPr>
          <a:xfrm>
            <a:off x="341999" y="1593687"/>
            <a:ext cx="5754002" cy="1069042"/>
          </a:xfrm>
          <a:prstGeom prst="rect">
            <a:avLst/>
          </a:prstGeom>
        </p:spPr>
        <p:txBody>
          <a:bodyPr vert="horz" lIns="91440" tIns="45720" rIns="91440" bIns="45720" rtlCol="0">
            <a:noAutofit/>
          </a:bodyPr>
          <a:lstStyle/>
          <a:p>
            <a:pPr>
              <a:lnSpc>
                <a:spcPct val="90000"/>
              </a:lnSpc>
              <a:spcAft>
                <a:spcPts val="800"/>
              </a:spcAft>
            </a:pPr>
            <a:r>
              <a:rPr lang="en-US" dirty="0">
                <a:solidFill>
                  <a:schemeClr val="bg1">
                    <a:lumMod val="50000"/>
                  </a:schemeClr>
                </a:solidFill>
                <a:effectLst/>
              </a:rPr>
              <a:t>Arctic Stargazing Tours provides tailor-made guided tours under the Night Sky for public groups and private events in the Finnish Lapland region.</a:t>
            </a:r>
          </a:p>
        </p:txBody>
      </p:sp>
      <p:sp>
        <p:nvSpPr>
          <p:cNvPr id="5" name="TextBox 4">
            <a:extLst>
              <a:ext uri="{FF2B5EF4-FFF2-40B4-BE49-F238E27FC236}">
                <a16:creationId xmlns:a16="http://schemas.microsoft.com/office/drawing/2014/main" id="{4503C140-153A-C2FE-4DA8-8436B52FA86D}"/>
              </a:ext>
            </a:extLst>
          </p:cNvPr>
          <p:cNvSpPr txBox="1"/>
          <p:nvPr/>
        </p:nvSpPr>
        <p:spPr>
          <a:xfrm>
            <a:off x="341999" y="2865841"/>
            <a:ext cx="6581315" cy="2516894"/>
          </a:xfrm>
          <a:prstGeom prst="rect">
            <a:avLst/>
          </a:prstGeom>
        </p:spPr>
        <p:txBody>
          <a:bodyPr vert="horz" lIns="91440" tIns="45720" rIns="91440" bIns="45720" rtlCol="0">
            <a:noAutofit/>
          </a:bodyPr>
          <a:lstStyle/>
          <a:p>
            <a:pPr>
              <a:lnSpc>
                <a:spcPct val="90000"/>
              </a:lnSpc>
              <a:spcAft>
                <a:spcPts val="800"/>
              </a:spcAft>
            </a:pPr>
            <a:r>
              <a:rPr lang="en-US" sz="1600" i="1" dirty="0">
                <a:solidFill>
                  <a:schemeClr val="bg2">
                    <a:lumMod val="75000"/>
                  </a:schemeClr>
                </a:solidFill>
                <a:effectLst/>
              </a:rPr>
              <a:t>“This program gave a concrete platform to develop both the ideas in how to develop the sustainable forms of the business and how to implement and market these to customers and co-operators and partners. Project activities such as taking part and providing workshops focusing on the artificial light and about its effects in business have been a measurable asset both financially and building a network of businesses to support the structure of sustainable travel in Finland. These were achieved by being able to access a network of other businesses that actively discuss and share their knowledge about the progress of becoming more sustainable as a business.” </a:t>
            </a:r>
          </a:p>
          <a:p>
            <a:pPr>
              <a:lnSpc>
                <a:spcPct val="90000"/>
              </a:lnSpc>
              <a:spcAft>
                <a:spcPts val="800"/>
              </a:spcAft>
            </a:pPr>
            <a:r>
              <a:rPr lang="en-US" sz="1600" i="1" dirty="0">
                <a:solidFill>
                  <a:schemeClr val="bg2">
                    <a:lumMod val="75000"/>
                  </a:schemeClr>
                </a:solidFill>
              </a:rPr>
              <a:t>- F</a:t>
            </a:r>
            <a:r>
              <a:rPr lang="en-US" sz="1600" i="1" dirty="0">
                <a:solidFill>
                  <a:schemeClr val="bg2">
                    <a:lumMod val="75000"/>
                  </a:schemeClr>
                </a:solidFill>
                <a:effectLst/>
              </a:rPr>
              <a:t>ounder of Arctic Stargazing Tours -</a:t>
            </a:r>
          </a:p>
        </p:txBody>
      </p:sp>
      <p:pic>
        <p:nvPicPr>
          <p:cNvPr id="6" name="ElevenLabs_2025-09-12T09_04_22_Brian_pre_sp95_s71_sb75_se0_b_m2">
            <a:hlinkClick r:id="" action="ppaction://media"/>
            <a:extLst>
              <a:ext uri="{FF2B5EF4-FFF2-40B4-BE49-F238E27FC236}">
                <a16:creationId xmlns:a16="http://schemas.microsoft.com/office/drawing/2014/main" id="{F2E34ADC-49FB-F323-31AF-55FCA126B4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317" y="68201"/>
            <a:ext cx="487363" cy="487363"/>
          </a:xfrm>
          <a:prstGeom prst="rect">
            <a:avLst/>
          </a:prstGeom>
        </p:spPr>
      </p:pic>
    </p:spTree>
    <p:extLst>
      <p:ext uri="{BB962C8B-B14F-4D97-AF65-F5344CB8AC3E}">
        <p14:creationId xmlns:p14="http://schemas.microsoft.com/office/powerpoint/2010/main" val="85441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81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25" name="Straight Connector 24">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C1EB2AF-E28D-5C7D-24A9-CD2C42ACFB43}"/>
              </a:ext>
            </a:extLst>
          </p:cNvPr>
          <p:cNvSpPr txBox="1"/>
          <p:nvPr/>
        </p:nvSpPr>
        <p:spPr>
          <a:xfrm>
            <a:off x="680599" y="599429"/>
            <a:ext cx="5415401" cy="970089"/>
          </a:xfrm>
          <a:prstGeom prst="rect">
            <a:avLst/>
          </a:prstGeom>
        </p:spPr>
        <p:txBody>
          <a:bodyPr vert="horz" lIns="91440" tIns="45720" rIns="91440" bIns="45720" rtlCol="0">
            <a:noAutofit/>
          </a:bodyPr>
          <a:lstStyle/>
          <a:p>
            <a:pPr algn="ctr">
              <a:lnSpc>
                <a:spcPct val="90000"/>
              </a:lnSpc>
              <a:spcBef>
                <a:spcPct val="0"/>
              </a:spcBef>
              <a:spcAft>
                <a:spcPts val="600"/>
              </a:spcAft>
            </a:pPr>
            <a:r>
              <a:rPr lang="en-US" sz="2800" dirty="0">
                <a:solidFill>
                  <a:schemeClr val="bg1">
                    <a:lumMod val="50000"/>
                  </a:schemeClr>
                </a:solidFill>
              </a:rPr>
              <a:t>Hyvärilä Youth and Holiday Centre </a:t>
            </a:r>
          </a:p>
          <a:p>
            <a:pPr algn="ctr">
              <a:lnSpc>
                <a:spcPct val="90000"/>
              </a:lnSpc>
              <a:spcBef>
                <a:spcPct val="0"/>
              </a:spcBef>
              <a:spcAft>
                <a:spcPts val="600"/>
              </a:spcAft>
            </a:pPr>
            <a:r>
              <a:rPr lang="en-US" sz="2800" dirty="0">
                <a:solidFill>
                  <a:schemeClr val="bg1">
                    <a:lumMod val="50000"/>
                  </a:schemeClr>
                </a:solidFill>
              </a:rPr>
              <a:t>(Eastern Finland)</a:t>
            </a:r>
          </a:p>
          <a:p>
            <a:pPr algn="ctr">
              <a:lnSpc>
                <a:spcPct val="90000"/>
              </a:lnSpc>
              <a:spcBef>
                <a:spcPct val="0"/>
              </a:spcBef>
              <a:spcAft>
                <a:spcPts val="600"/>
              </a:spcAft>
            </a:pPr>
            <a:endParaRPr lang="en-US" sz="2800" dirty="0">
              <a:solidFill>
                <a:schemeClr val="bg1">
                  <a:lumMod val="50000"/>
                </a:schemeClr>
              </a:solidFill>
            </a:endParaRPr>
          </a:p>
        </p:txBody>
      </p:sp>
      <p:cxnSp>
        <p:nvCxnSpPr>
          <p:cNvPr id="26" name="Straight Connector 25">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descr="A couple of people walking in the snow&#10;&#10;AI-generated content may be incorrect.">
            <a:extLst>
              <a:ext uri="{FF2B5EF4-FFF2-40B4-BE49-F238E27FC236}">
                <a16:creationId xmlns:a16="http://schemas.microsoft.com/office/drawing/2014/main" id="{8E25C5F7-78B6-59AA-9EF6-57CCF7BE3CD2}"/>
              </a:ext>
            </a:extLst>
          </p:cNvPr>
          <p:cNvPicPr>
            <a:picLocks noChangeAspect="1"/>
          </p:cNvPicPr>
          <p:nvPr/>
        </p:nvPicPr>
        <p:blipFill>
          <a:blip r:embed="rId4">
            <a:extLst>
              <a:ext uri="{28A0092B-C50C-407E-A947-70E740481C1C}">
                <a14:useLocalDpi xmlns:a14="http://schemas.microsoft.com/office/drawing/2010/main" val="0"/>
              </a:ext>
            </a:extLst>
          </a:blip>
          <a:srcRect l="16514" r="21516"/>
          <a:stretch>
            <a:fillRect/>
          </a:stretch>
        </p:blipFill>
        <p:spPr>
          <a:xfrm>
            <a:off x="6525453" y="10"/>
            <a:ext cx="5666547" cy="6857990"/>
          </a:xfrm>
          <a:prstGeom prst="rect">
            <a:avLst/>
          </a:prstGeom>
        </p:spPr>
      </p:pic>
      <p:sp>
        <p:nvSpPr>
          <p:cNvPr id="5" name="TextBox 4">
            <a:extLst>
              <a:ext uri="{FF2B5EF4-FFF2-40B4-BE49-F238E27FC236}">
                <a16:creationId xmlns:a16="http://schemas.microsoft.com/office/drawing/2014/main" id="{B7890FEA-A59F-0D61-6D62-6DFB31C56B1C}"/>
              </a:ext>
            </a:extLst>
          </p:cNvPr>
          <p:cNvSpPr txBox="1"/>
          <p:nvPr/>
        </p:nvSpPr>
        <p:spPr>
          <a:xfrm>
            <a:off x="385726" y="1929995"/>
            <a:ext cx="5754002" cy="731135"/>
          </a:xfrm>
          <a:prstGeom prst="rect">
            <a:avLst/>
          </a:prstGeom>
        </p:spPr>
        <p:txBody>
          <a:bodyPr vert="horz" lIns="91440" tIns="45720" rIns="91440" bIns="45720" rtlCol="0">
            <a:noAutofit/>
          </a:bodyPr>
          <a:lstStyle/>
          <a:p>
            <a:pPr algn="ctr">
              <a:lnSpc>
                <a:spcPct val="90000"/>
              </a:lnSpc>
              <a:spcAft>
                <a:spcPts val="800"/>
              </a:spcAft>
            </a:pPr>
            <a:r>
              <a:rPr lang="en-US" dirty="0">
                <a:solidFill>
                  <a:schemeClr val="bg1">
                    <a:lumMod val="50000"/>
                  </a:schemeClr>
                </a:solidFill>
                <a:effectLst/>
              </a:rPr>
              <a:t>Hyvärilä offers activities for young people and is also an excellent venue for a holiday, sports or different events.</a:t>
            </a:r>
          </a:p>
        </p:txBody>
      </p:sp>
      <p:sp>
        <p:nvSpPr>
          <p:cNvPr id="6" name="TextBox 5">
            <a:extLst>
              <a:ext uri="{FF2B5EF4-FFF2-40B4-BE49-F238E27FC236}">
                <a16:creationId xmlns:a16="http://schemas.microsoft.com/office/drawing/2014/main" id="{F4B92D51-9751-C30F-6EAC-DF087F840F4B}"/>
              </a:ext>
            </a:extLst>
          </p:cNvPr>
          <p:cNvSpPr txBox="1"/>
          <p:nvPr/>
        </p:nvSpPr>
        <p:spPr>
          <a:xfrm>
            <a:off x="385726" y="3190778"/>
            <a:ext cx="5884630" cy="2056134"/>
          </a:xfrm>
          <a:prstGeom prst="rect">
            <a:avLst/>
          </a:prstGeom>
        </p:spPr>
        <p:txBody>
          <a:bodyPr vert="horz" lIns="91440" tIns="45720" rIns="91440" bIns="45720" rtlCol="0">
            <a:noAutofit/>
          </a:bodyPr>
          <a:lstStyle/>
          <a:p>
            <a:pPr algn="ctr">
              <a:lnSpc>
                <a:spcPct val="90000"/>
              </a:lnSpc>
              <a:spcAft>
                <a:spcPts val="800"/>
              </a:spcAft>
            </a:pPr>
            <a:r>
              <a:rPr lang="en-US" i="1" dirty="0">
                <a:solidFill>
                  <a:schemeClr val="bg2">
                    <a:lumMod val="75000"/>
                  </a:schemeClr>
                </a:solidFill>
                <a:effectLst/>
              </a:rPr>
              <a:t>“We participated in the project's training sessions in the winter and spring. We gained many new ideas on how to utilize darkness in our youth and other tourism services. We also learned about other companies that offer darkness experiences.” </a:t>
            </a:r>
          </a:p>
          <a:p>
            <a:pPr algn="ctr">
              <a:lnSpc>
                <a:spcPct val="90000"/>
              </a:lnSpc>
              <a:spcAft>
                <a:spcPts val="800"/>
              </a:spcAft>
            </a:pPr>
            <a:r>
              <a:rPr lang="en-US" i="1" dirty="0">
                <a:solidFill>
                  <a:schemeClr val="bg2">
                    <a:lumMod val="75000"/>
                  </a:schemeClr>
                </a:solidFill>
                <a:effectLst/>
              </a:rPr>
              <a:t>- Youth manager at Hyvärilä -</a:t>
            </a:r>
          </a:p>
        </p:txBody>
      </p:sp>
      <p:pic>
        <p:nvPicPr>
          <p:cNvPr id="2" name="ElevenLabs_2025-09-12T09_04_53_Brian_pre_sp95_s71_sb75_se0_b_m2">
            <a:hlinkClick r:id="" action="ppaction://media"/>
            <a:extLst>
              <a:ext uri="{FF2B5EF4-FFF2-40B4-BE49-F238E27FC236}">
                <a16:creationId xmlns:a16="http://schemas.microsoft.com/office/drawing/2014/main" id="{A4D01888-2EAB-0340-A61B-464E6239A5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0"/>
            <a:ext cx="487363" cy="487363"/>
          </a:xfrm>
          <a:prstGeom prst="rect">
            <a:avLst/>
          </a:prstGeom>
        </p:spPr>
      </p:pic>
    </p:spTree>
    <p:extLst>
      <p:ext uri="{BB962C8B-B14F-4D97-AF65-F5344CB8AC3E}">
        <p14:creationId xmlns:p14="http://schemas.microsoft.com/office/powerpoint/2010/main" val="3150268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E6BFD8E9-9A76-4603-9D84-3A5AA9B88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house with snow on the ground&#10;&#10;AI-generated content may be incorrect.">
            <a:extLst>
              <a:ext uri="{FF2B5EF4-FFF2-40B4-BE49-F238E27FC236}">
                <a16:creationId xmlns:a16="http://schemas.microsoft.com/office/drawing/2014/main" id="{B34C44B5-4EFC-731C-8C71-D88049DD2D28}"/>
              </a:ext>
            </a:extLst>
          </p:cNvPr>
          <p:cNvPicPr>
            <a:picLocks noChangeAspect="1"/>
          </p:cNvPicPr>
          <p:nvPr/>
        </p:nvPicPr>
        <p:blipFill>
          <a:blip r:embed="rId4">
            <a:extLst>
              <a:ext uri="{28A0092B-C50C-407E-A947-70E740481C1C}">
                <a14:useLocalDpi xmlns:a14="http://schemas.microsoft.com/office/drawing/2010/main" val="0"/>
              </a:ext>
            </a:extLst>
          </a:blip>
          <a:srcRect l="14406" r="26695" b="1"/>
          <a:stretch>
            <a:fillRect/>
          </a:stretch>
        </p:blipFill>
        <p:spPr>
          <a:xfrm>
            <a:off x="20" y="-7"/>
            <a:ext cx="2952729" cy="3333750"/>
          </a:xfrm>
          <a:custGeom>
            <a:avLst/>
            <a:gdLst/>
            <a:ahLst/>
            <a:cxnLst/>
            <a:rect l="l" t="t" r="r" b="b"/>
            <a:pathLst>
              <a:path w="2952749" h="3333750">
                <a:moveTo>
                  <a:pt x="0" y="0"/>
                </a:moveTo>
                <a:lnTo>
                  <a:pt x="2952749" y="0"/>
                </a:lnTo>
                <a:lnTo>
                  <a:pt x="2952749" y="3333750"/>
                </a:lnTo>
                <a:lnTo>
                  <a:pt x="0" y="3333750"/>
                </a:lnTo>
                <a:close/>
              </a:path>
            </a:pathLst>
          </a:custGeom>
        </p:spPr>
      </p:pic>
      <p:pic>
        <p:nvPicPr>
          <p:cNvPr id="5" name="Picture 4" descr="A snowy landscape with a lake and trees&#10;&#10;AI-generated content may be incorrect.">
            <a:extLst>
              <a:ext uri="{FF2B5EF4-FFF2-40B4-BE49-F238E27FC236}">
                <a16:creationId xmlns:a16="http://schemas.microsoft.com/office/drawing/2014/main" id="{180C0D30-339D-7B41-FB48-FDCBC2A12889}"/>
              </a:ext>
            </a:extLst>
          </p:cNvPr>
          <p:cNvPicPr>
            <a:picLocks noChangeAspect="1"/>
          </p:cNvPicPr>
          <p:nvPr/>
        </p:nvPicPr>
        <p:blipFill>
          <a:blip r:embed="rId5">
            <a:extLst>
              <a:ext uri="{28A0092B-C50C-407E-A947-70E740481C1C}">
                <a14:useLocalDpi xmlns:a14="http://schemas.microsoft.com/office/drawing/2010/main" val="0"/>
              </a:ext>
            </a:extLst>
          </a:blip>
          <a:srcRect l="5008" r="-4" b="-4"/>
          <a:stretch>
            <a:fillRect/>
          </a:stretch>
        </p:blipFill>
        <p:spPr>
          <a:xfrm>
            <a:off x="3143251" y="1"/>
            <a:ext cx="2945131" cy="3333747"/>
          </a:xfrm>
          <a:custGeom>
            <a:avLst/>
            <a:gdLst/>
            <a:ahLst/>
            <a:cxnLst/>
            <a:rect l="l" t="t" r="r" b="b"/>
            <a:pathLst>
              <a:path w="2945131" h="3333747">
                <a:moveTo>
                  <a:pt x="0" y="0"/>
                </a:moveTo>
                <a:lnTo>
                  <a:pt x="2945131" y="0"/>
                </a:lnTo>
                <a:cubicBezTo>
                  <a:pt x="2896448" y="378883"/>
                  <a:pt x="2937723" y="398992"/>
                  <a:pt x="2863851" y="1225550"/>
                </a:cubicBezTo>
                <a:cubicBezTo>
                  <a:pt x="2989885" y="1948326"/>
                  <a:pt x="2938224" y="2570625"/>
                  <a:pt x="2839411" y="3121962"/>
                </a:cubicBezTo>
                <a:lnTo>
                  <a:pt x="2798470" y="3333747"/>
                </a:lnTo>
                <a:lnTo>
                  <a:pt x="0" y="3333747"/>
                </a:lnTo>
                <a:close/>
              </a:path>
            </a:pathLst>
          </a:custGeom>
        </p:spPr>
      </p:pic>
      <p:pic>
        <p:nvPicPr>
          <p:cNvPr id="8" name="Picture 7" descr="A telescope on a deck&#10;&#10;AI-generated content may be incorrect.">
            <a:extLst>
              <a:ext uri="{FF2B5EF4-FFF2-40B4-BE49-F238E27FC236}">
                <a16:creationId xmlns:a16="http://schemas.microsoft.com/office/drawing/2014/main" id="{A59A965B-B846-CD04-3953-D2B9782192E6}"/>
              </a:ext>
            </a:extLst>
          </p:cNvPr>
          <p:cNvPicPr>
            <a:picLocks noChangeAspect="1"/>
          </p:cNvPicPr>
          <p:nvPr/>
        </p:nvPicPr>
        <p:blipFill>
          <a:blip r:embed="rId6"/>
          <a:srcRect l="14795" r="29405" b="-1"/>
          <a:stretch>
            <a:fillRect/>
          </a:stretch>
        </p:blipFill>
        <p:spPr>
          <a:xfrm>
            <a:off x="20" y="3524255"/>
            <a:ext cx="2952729" cy="3333749"/>
          </a:xfrm>
          <a:custGeom>
            <a:avLst/>
            <a:gdLst/>
            <a:ahLst/>
            <a:cxnLst/>
            <a:rect l="l" t="t" r="r" b="b"/>
            <a:pathLst>
              <a:path w="2952749" h="3333749">
                <a:moveTo>
                  <a:pt x="0" y="0"/>
                </a:moveTo>
                <a:lnTo>
                  <a:pt x="2952749" y="0"/>
                </a:lnTo>
                <a:lnTo>
                  <a:pt x="2952749" y="3333749"/>
                </a:lnTo>
                <a:lnTo>
                  <a:pt x="0" y="3333749"/>
                </a:lnTo>
                <a:close/>
              </a:path>
            </a:pathLst>
          </a:custGeom>
        </p:spPr>
      </p:pic>
      <p:pic>
        <p:nvPicPr>
          <p:cNvPr id="3" name="Picture 2" descr="A house with snow on the roof&#10;&#10;AI-generated content may be incorrect.">
            <a:extLst>
              <a:ext uri="{FF2B5EF4-FFF2-40B4-BE49-F238E27FC236}">
                <a16:creationId xmlns:a16="http://schemas.microsoft.com/office/drawing/2014/main" id="{52BD5969-FD06-935E-2949-3FCDEA82F51E}"/>
              </a:ext>
            </a:extLst>
          </p:cNvPr>
          <p:cNvPicPr>
            <a:picLocks noChangeAspect="1"/>
          </p:cNvPicPr>
          <p:nvPr/>
        </p:nvPicPr>
        <p:blipFill>
          <a:blip r:embed="rId7">
            <a:extLst>
              <a:ext uri="{28A0092B-C50C-407E-A947-70E740481C1C}">
                <a14:useLocalDpi xmlns:a14="http://schemas.microsoft.com/office/drawing/2010/main" val="0"/>
              </a:ext>
            </a:extLst>
          </a:blip>
          <a:srcRect l="34185" r="-1" b="-1"/>
          <a:stretch>
            <a:fillRect/>
          </a:stretch>
        </p:blipFill>
        <p:spPr>
          <a:xfrm>
            <a:off x="3143249" y="3524259"/>
            <a:ext cx="2945132" cy="3333745"/>
          </a:xfrm>
          <a:custGeom>
            <a:avLst/>
            <a:gdLst/>
            <a:ahLst/>
            <a:cxnLst/>
            <a:rect l="l" t="t" r="r" b="b"/>
            <a:pathLst>
              <a:path w="2945132" h="3333745">
                <a:moveTo>
                  <a:pt x="0" y="0"/>
                </a:moveTo>
                <a:lnTo>
                  <a:pt x="2757787" y="0"/>
                </a:lnTo>
                <a:lnTo>
                  <a:pt x="2746213" y="53591"/>
                </a:lnTo>
                <a:cubicBezTo>
                  <a:pt x="2631114" y="566786"/>
                  <a:pt x="2506162" y="1017450"/>
                  <a:pt x="2501902" y="1435095"/>
                </a:cubicBezTo>
                <a:cubicBezTo>
                  <a:pt x="2503595" y="2235195"/>
                  <a:pt x="2683089" y="2546345"/>
                  <a:pt x="2945132" y="3333745"/>
                </a:cubicBezTo>
                <a:lnTo>
                  <a:pt x="0" y="3333745"/>
                </a:lnTo>
                <a:close/>
              </a:path>
            </a:pathLst>
          </a:custGeom>
        </p:spPr>
      </p:pic>
      <p:grpSp>
        <p:nvGrpSpPr>
          <p:cNvPr id="42" name="Group 41">
            <a:extLst>
              <a:ext uri="{FF2B5EF4-FFF2-40B4-BE49-F238E27FC236}">
                <a16:creationId xmlns:a16="http://schemas.microsoft.com/office/drawing/2014/main" id="{7F6F6FC6-9A5F-4E14-8105-15D94914A7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95370" y="544"/>
            <a:ext cx="874716" cy="6857455"/>
            <a:chOff x="5395370" y="544"/>
            <a:chExt cx="874716" cy="6857455"/>
          </a:xfrm>
        </p:grpSpPr>
        <p:sp>
          <p:nvSpPr>
            <p:cNvPr id="43" name="Freeform: Shape 42">
              <a:extLst>
                <a:ext uri="{FF2B5EF4-FFF2-40B4-BE49-F238E27FC236}">
                  <a16:creationId xmlns:a16="http://schemas.microsoft.com/office/drawing/2014/main" id="{2DCFA6DA-C89C-4BD9-A659-4E35D789BF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a:outerShdw blurRad="381000" dist="1524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Shape 43">
              <a:extLst>
                <a:ext uri="{FF2B5EF4-FFF2-40B4-BE49-F238E27FC236}">
                  <a16:creationId xmlns:a16="http://schemas.microsoft.com/office/drawing/2014/main" id="{868AC5BD-C02C-4D96-813D-3C9ABB388E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8">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6" name="TextBox 5">
            <a:extLst>
              <a:ext uri="{FF2B5EF4-FFF2-40B4-BE49-F238E27FC236}">
                <a16:creationId xmlns:a16="http://schemas.microsoft.com/office/drawing/2014/main" id="{596B6EAB-2996-2DF7-40A1-BCEF7D814A8B}"/>
              </a:ext>
            </a:extLst>
          </p:cNvPr>
          <p:cNvSpPr txBox="1"/>
          <p:nvPr/>
        </p:nvSpPr>
        <p:spPr>
          <a:xfrm>
            <a:off x="6278884" y="219197"/>
            <a:ext cx="5834828" cy="478542"/>
          </a:xfrm>
          <a:prstGeom prst="rect">
            <a:avLst/>
          </a:prstGeom>
        </p:spPr>
        <p:txBody>
          <a:bodyPr vert="horz" lIns="91440" tIns="45720" rIns="91440" bIns="45720" rtlCol="0">
            <a:normAutofit lnSpcReduction="10000"/>
          </a:bodyPr>
          <a:lstStyle/>
          <a:p>
            <a:pPr algn="ctr">
              <a:lnSpc>
                <a:spcPct val="90000"/>
              </a:lnSpc>
              <a:spcBef>
                <a:spcPct val="0"/>
              </a:spcBef>
              <a:spcAft>
                <a:spcPts val="600"/>
              </a:spcAft>
            </a:pPr>
            <a:r>
              <a:rPr lang="en-US" sz="2400" dirty="0">
                <a:solidFill>
                  <a:schemeClr val="bg1">
                    <a:lumMod val="50000"/>
                    <a:alpha val="80000"/>
                  </a:schemeClr>
                </a:solidFill>
              </a:rPr>
              <a:t>Kolin Kajo (Eastern Finland)</a:t>
            </a:r>
          </a:p>
          <a:p>
            <a:pPr indent="-228600" algn="ctr">
              <a:lnSpc>
                <a:spcPct val="90000"/>
              </a:lnSpc>
              <a:spcBef>
                <a:spcPct val="0"/>
              </a:spcBef>
              <a:spcAft>
                <a:spcPts val="600"/>
              </a:spcAft>
              <a:buFont typeface="Arial" panose="020B0604020202020204" pitchFamily="34" charset="0"/>
              <a:buChar char="•"/>
            </a:pPr>
            <a:endParaRPr lang="en-US" sz="2400" dirty="0">
              <a:solidFill>
                <a:schemeClr val="bg1">
                  <a:lumMod val="50000"/>
                  <a:alpha val="80000"/>
                </a:schemeClr>
              </a:solidFill>
            </a:endParaRPr>
          </a:p>
        </p:txBody>
      </p:sp>
      <p:sp>
        <p:nvSpPr>
          <p:cNvPr id="11" name="TextBox 10">
            <a:extLst>
              <a:ext uri="{FF2B5EF4-FFF2-40B4-BE49-F238E27FC236}">
                <a16:creationId xmlns:a16="http://schemas.microsoft.com/office/drawing/2014/main" id="{3C82BCF9-10F8-A6CA-72A6-EC4E94AE287F}"/>
              </a:ext>
            </a:extLst>
          </p:cNvPr>
          <p:cNvSpPr txBox="1"/>
          <p:nvPr/>
        </p:nvSpPr>
        <p:spPr>
          <a:xfrm>
            <a:off x="6278884" y="777314"/>
            <a:ext cx="5754002" cy="731135"/>
          </a:xfrm>
          <a:prstGeom prst="rect">
            <a:avLst/>
          </a:prstGeom>
        </p:spPr>
        <p:txBody>
          <a:bodyPr vert="horz" lIns="91440" tIns="45720" rIns="91440" bIns="45720" rtlCol="0">
            <a:noAutofit/>
          </a:bodyPr>
          <a:lstStyle/>
          <a:p>
            <a:pPr algn="ctr">
              <a:lnSpc>
                <a:spcPct val="90000"/>
              </a:lnSpc>
              <a:spcAft>
                <a:spcPts val="800"/>
              </a:spcAft>
            </a:pPr>
            <a:r>
              <a:rPr lang="en-US" dirty="0">
                <a:solidFill>
                  <a:schemeClr val="bg1">
                    <a:lumMod val="50000"/>
                  </a:schemeClr>
                </a:solidFill>
                <a:effectLst/>
              </a:rPr>
              <a:t>Koli Kajo is an accommodation facility close to Koli National Park, Finland’s National Landscape.</a:t>
            </a:r>
          </a:p>
        </p:txBody>
      </p:sp>
      <p:sp>
        <p:nvSpPr>
          <p:cNvPr id="12" name="TextBox 11">
            <a:extLst>
              <a:ext uri="{FF2B5EF4-FFF2-40B4-BE49-F238E27FC236}">
                <a16:creationId xmlns:a16="http://schemas.microsoft.com/office/drawing/2014/main" id="{8E600976-A110-9D85-903F-F9C03EA0141D}"/>
              </a:ext>
            </a:extLst>
          </p:cNvPr>
          <p:cNvSpPr txBox="1"/>
          <p:nvPr/>
        </p:nvSpPr>
        <p:spPr>
          <a:xfrm>
            <a:off x="6366626" y="1691234"/>
            <a:ext cx="5747086" cy="4983980"/>
          </a:xfrm>
          <a:prstGeom prst="rect">
            <a:avLst/>
          </a:prstGeom>
        </p:spPr>
        <p:txBody>
          <a:bodyPr vert="horz" lIns="91440" tIns="45720" rIns="91440" bIns="45720" rtlCol="0">
            <a:noAutofit/>
          </a:bodyPr>
          <a:lstStyle/>
          <a:p>
            <a:pPr algn="ctr">
              <a:lnSpc>
                <a:spcPct val="90000"/>
              </a:lnSpc>
              <a:spcAft>
                <a:spcPts val="800"/>
              </a:spcAft>
            </a:pPr>
            <a:r>
              <a:rPr lang="en-US" sz="1600" i="1" dirty="0">
                <a:solidFill>
                  <a:schemeClr val="bg2">
                    <a:lumMod val="75000"/>
                  </a:schemeClr>
                </a:solidFill>
                <a:effectLst/>
              </a:rPr>
              <a:t>“Very positive experiences. The project presentations and discussions with the parties participating in the project brought us a lot of new information. We acquired a sky camera and telescope for our accommodation (Kolin Kajo) with Olli Reijonen/ Syrjävaara and took a lesson from </a:t>
            </a:r>
            <a:r>
              <a:rPr lang="en-US" sz="1600" i="1" dirty="0" err="1">
                <a:solidFill>
                  <a:schemeClr val="bg2">
                    <a:lumMod val="75000"/>
                  </a:schemeClr>
                </a:solidFill>
                <a:effectLst/>
              </a:rPr>
              <a:t>Seulaset</a:t>
            </a:r>
            <a:r>
              <a:rPr lang="en-US" sz="1600" i="1" dirty="0">
                <a:solidFill>
                  <a:schemeClr val="bg2">
                    <a:lumMod val="75000"/>
                  </a:schemeClr>
                </a:solidFill>
                <a:effectLst/>
              </a:rPr>
              <a:t> Ry (Ursa) on stargazing and using telescope. We created a product for our website with </a:t>
            </a:r>
            <a:r>
              <a:rPr lang="en-US" sz="1600" i="1" dirty="0" err="1">
                <a:solidFill>
                  <a:schemeClr val="bg2">
                    <a:lumMod val="75000"/>
                  </a:schemeClr>
                </a:solidFill>
                <a:effectLst/>
              </a:rPr>
              <a:t>Seulaset</a:t>
            </a:r>
            <a:r>
              <a:rPr lang="en-US" sz="1600" i="1" dirty="0">
                <a:solidFill>
                  <a:schemeClr val="bg2">
                    <a:lumMod val="75000"/>
                  </a:schemeClr>
                </a:solidFill>
                <a:effectLst/>
              </a:rPr>
              <a:t> Ry, but we have not yet managed to sell the offer. Only people/parties who are directed to our website can see the product. </a:t>
            </a:r>
          </a:p>
          <a:p>
            <a:pPr algn="ctr">
              <a:lnSpc>
                <a:spcPct val="90000"/>
              </a:lnSpc>
              <a:spcAft>
                <a:spcPts val="800"/>
              </a:spcAft>
            </a:pPr>
            <a:r>
              <a:rPr lang="en-US" sz="1600" i="1" dirty="0">
                <a:solidFill>
                  <a:schemeClr val="bg2">
                    <a:lumMod val="75000"/>
                  </a:schemeClr>
                </a:solidFill>
                <a:effectLst/>
              </a:rPr>
              <a:t>As a result of the GLOW2.0 project, we were inspired to apply for the European </a:t>
            </a:r>
            <a:r>
              <a:rPr lang="en-US" sz="1600" i="1" dirty="0" err="1">
                <a:solidFill>
                  <a:schemeClr val="bg2">
                    <a:lumMod val="75000"/>
                  </a:schemeClr>
                </a:solidFill>
                <a:effectLst/>
              </a:rPr>
              <a:t>LookUp</a:t>
            </a:r>
            <a:r>
              <a:rPr lang="en-US" sz="1600" i="1" dirty="0">
                <a:solidFill>
                  <a:schemeClr val="bg2">
                    <a:lumMod val="75000"/>
                  </a:schemeClr>
                </a:solidFill>
                <a:effectLst/>
              </a:rPr>
              <a:t> project, and the lessons learned from it were also very useful. Stargazing and other nature trips are well-productized and publicly marketed tourism products in Central and Southern Europe - we were actually surprised by this. Now we would like to see related international marketing and cooperation with other program services in the region, a joint booking system could be a solution. Raising the awareness of all of Eastern Finland and its special features among international tourists would be of paramount importance! We are a partner in Kolin </a:t>
            </a:r>
            <a:r>
              <a:rPr lang="en-US" sz="1600" i="1" dirty="0" err="1">
                <a:solidFill>
                  <a:schemeClr val="bg2">
                    <a:lumMod val="75000"/>
                  </a:schemeClr>
                </a:solidFill>
                <a:effectLst/>
              </a:rPr>
              <a:t>Matkailu</a:t>
            </a:r>
            <a:r>
              <a:rPr lang="en-US" sz="1600" i="1" dirty="0">
                <a:solidFill>
                  <a:schemeClr val="bg2">
                    <a:lumMod val="75000"/>
                  </a:schemeClr>
                </a:solidFill>
                <a:effectLst/>
              </a:rPr>
              <a:t> Oy..” </a:t>
            </a:r>
          </a:p>
          <a:p>
            <a:pPr algn="ctr">
              <a:lnSpc>
                <a:spcPct val="90000"/>
              </a:lnSpc>
              <a:spcAft>
                <a:spcPts val="800"/>
              </a:spcAft>
            </a:pPr>
            <a:r>
              <a:rPr lang="en-US" sz="1600" i="1" dirty="0">
                <a:solidFill>
                  <a:schemeClr val="bg2">
                    <a:lumMod val="75000"/>
                  </a:schemeClr>
                </a:solidFill>
              </a:rPr>
              <a:t>- Owners of Kolin Kajo </a:t>
            </a:r>
            <a:r>
              <a:rPr lang="en-US" sz="1600" i="1" dirty="0">
                <a:solidFill>
                  <a:schemeClr val="bg2">
                    <a:lumMod val="75000"/>
                  </a:schemeClr>
                </a:solidFill>
                <a:effectLst/>
              </a:rPr>
              <a:t>-</a:t>
            </a:r>
          </a:p>
        </p:txBody>
      </p:sp>
      <p:pic>
        <p:nvPicPr>
          <p:cNvPr id="2" name="ElevenLabs_2025-09-12T09_10_24_Brian_pre_sp95_s71_sb75_se0_b_m2">
            <a:hlinkClick r:id="" action="ppaction://media"/>
            <a:extLst>
              <a:ext uri="{FF2B5EF4-FFF2-40B4-BE49-F238E27FC236}">
                <a16:creationId xmlns:a16="http://schemas.microsoft.com/office/drawing/2014/main" id="{E416D527-15E8-D010-261E-D047912FC05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778" y="-11"/>
            <a:ext cx="487363" cy="487363"/>
          </a:xfrm>
          <a:prstGeom prst="rect">
            <a:avLst/>
          </a:prstGeom>
        </p:spPr>
      </p:pic>
    </p:spTree>
    <p:extLst>
      <p:ext uri="{BB962C8B-B14F-4D97-AF65-F5344CB8AC3E}">
        <p14:creationId xmlns:p14="http://schemas.microsoft.com/office/powerpoint/2010/main" val="1928931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3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sp useBgFill="1">
        <p:nvSpPr>
          <p:cNvPr id="1049" name="Rectangle 1048">
            <a:extLst>
              <a:ext uri="{FF2B5EF4-FFF2-40B4-BE49-F238E27FC236}">
                <a16:creationId xmlns:a16="http://schemas.microsoft.com/office/drawing/2014/main" id="{F76371D7-6733-4D74-8B73-248817D8A1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BBBFFCC-2801-0DED-D86A-7559E3112613}"/>
              </a:ext>
            </a:extLst>
          </p:cNvPr>
          <p:cNvSpPr txBox="1"/>
          <p:nvPr/>
        </p:nvSpPr>
        <p:spPr>
          <a:xfrm>
            <a:off x="0" y="78981"/>
            <a:ext cx="4789170" cy="557186"/>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2400" kern="1200" dirty="0">
                <a:solidFill>
                  <a:schemeClr val="bg1">
                    <a:lumMod val="50000"/>
                  </a:schemeClr>
                </a:solidFill>
                <a:ea typeface="+mj-ea"/>
                <a:cs typeface="+mj-cs"/>
              </a:rPr>
              <a:t>Venejoen </a:t>
            </a:r>
            <a:r>
              <a:rPr lang="en-US" sz="2400" kern="1200" dirty="0" err="1">
                <a:solidFill>
                  <a:schemeClr val="bg1">
                    <a:lumMod val="50000"/>
                  </a:schemeClr>
                </a:solidFill>
                <a:ea typeface="+mj-ea"/>
                <a:cs typeface="+mj-cs"/>
              </a:rPr>
              <a:t>Piilo</a:t>
            </a:r>
            <a:r>
              <a:rPr lang="en-US" sz="2400" kern="1200" dirty="0">
                <a:solidFill>
                  <a:schemeClr val="bg1">
                    <a:lumMod val="50000"/>
                  </a:schemeClr>
                </a:solidFill>
                <a:ea typeface="+mj-ea"/>
                <a:cs typeface="+mj-cs"/>
              </a:rPr>
              <a:t> (Eastern Finland)</a:t>
            </a:r>
          </a:p>
        </p:txBody>
      </p:sp>
      <p:pic>
        <p:nvPicPr>
          <p:cNvPr id="7" name="Picture 6">
            <a:extLst>
              <a:ext uri="{FF2B5EF4-FFF2-40B4-BE49-F238E27FC236}">
                <a16:creationId xmlns:a16="http://schemas.microsoft.com/office/drawing/2014/main" id="{6D5AC784-82F2-603C-E8B1-F8C942D14661}"/>
              </a:ext>
            </a:extLst>
          </p:cNvPr>
          <p:cNvPicPr>
            <a:picLocks noChangeAspect="1"/>
          </p:cNvPicPr>
          <p:nvPr/>
        </p:nvPicPr>
        <p:blipFill>
          <a:blip r:embed="rId4"/>
          <a:srcRect l="11713" r="17987" b="4"/>
          <a:stretch>
            <a:fillRect/>
          </a:stretch>
        </p:blipFill>
        <p:spPr>
          <a:xfrm>
            <a:off x="4688778" y="-6"/>
            <a:ext cx="3259105" cy="3094406"/>
          </a:xfrm>
          <a:custGeom>
            <a:avLst/>
            <a:gdLst/>
            <a:ahLst/>
            <a:cxnLst/>
            <a:rect l="l" t="t" r="r" b="b"/>
            <a:pathLst>
              <a:path w="3259105" h="3094406">
                <a:moveTo>
                  <a:pt x="11386" y="0"/>
                </a:moveTo>
                <a:lnTo>
                  <a:pt x="3241316" y="0"/>
                </a:lnTo>
                <a:lnTo>
                  <a:pt x="3237494" y="140685"/>
                </a:lnTo>
                <a:cubicBezTo>
                  <a:pt x="3238096" y="312748"/>
                  <a:pt x="3251393" y="484543"/>
                  <a:pt x="3249125" y="655694"/>
                </a:cubicBezTo>
                <a:cubicBezTo>
                  <a:pt x="3247916" y="750937"/>
                  <a:pt x="3225234" y="845926"/>
                  <a:pt x="3229467" y="941423"/>
                </a:cubicBezTo>
                <a:cubicBezTo>
                  <a:pt x="3241867" y="1230835"/>
                  <a:pt x="3237785" y="1520374"/>
                  <a:pt x="3253965" y="1809659"/>
                </a:cubicBezTo>
                <a:cubicBezTo>
                  <a:pt x="3264430" y="1950656"/>
                  <a:pt x="3258909" y="2092163"/>
                  <a:pt x="3237482" y="2232284"/>
                </a:cubicBezTo>
                <a:cubicBezTo>
                  <a:pt x="3219637" y="2337305"/>
                  <a:pt x="3230677" y="2443216"/>
                  <a:pt x="3238238" y="2548745"/>
                </a:cubicBezTo>
                <a:cubicBezTo>
                  <a:pt x="3247462" y="2676497"/>
                  <a:pt x="3252453" y="2804124"/>
                  <a:pt x="3237330" y="2932130"/>
                </a:cubicBezTo>
                <a:cubicBezTo>
                  <a:pt x="3234609" y="2954893"/>
                  <a:pt x="3233201" y="2977688"/>
                  <a:pt x="3232714" y="3000503"/>
                </a:cubicBezTo>
                <a:lnTo>
                  <a:pt x="3233615" y="3068153"/>
                </a:lnTo>
                <a:lnTo>
                  <a:pt x="3188413" y="3064932"/>
                </a:lnTo>
                <a:cubicBezTo>
                  <a:pt x="3039240" y="3057221"/>
                  <a:pt x="2889775" y="3057530"/>
                  <a:pt x="2740627" y="3065836"/>
                </a:cubicBezTo>
                <a:cubicBezTo>
                  <a:pt x="2641415" y="3072036"/>
                  <a:pt x="2543982" y="3095285"/>
                  <a:pt x="2443754" y="3094381"/>
                </a:cubicBezTo>
                <a:cubicBezTo>
                  <a:pt x="2190453" y="3091669"/>
                  <a:pt x="1936390" y="3075782"/>
                  <a:pt x="1682327" y="3078752"/>
                </a:cubicBezTo>
                <a:cubicBezTo>
                  <a:pt x="1674197" y="3078882"/>
                  <a:pt x="1666067" y="3076944"/>
                  <a:pt x="1657937" y="3076944"/>
                </a:cubicBezTo>
                <a:cubicBezTo>
                  <a:pt x="1524046" y="3071390"/>
                  <a:pt x="1390155" y="3066482"/>
                  <a:pt x="1256136" y="3078623"/>
                </a:cubicBezTo>
                <a:cubicBezTo>
                  <a:pt x="1168104" y="3086502"/>
                  <a:pt x="1080452" y="3095932"/>
                  <a:pt x="991530" y="3090248"/>
                </a:cubicBezTo>
                <a:cubicBezTo>
                  <a:pt x="867801" y="3082369"/>
                  <a:pt x="744072" y="3076686"/>
                  <a:pt x="620090" y="3080948"/>
                </a:cubicBezTo>
                <a:cubicBezTo>
                  <a:pt x="570293" y="3082369"/>
                  <a:pt x="520497" y="3080948"/>
                  <a:pt x="470828" y="3080948"/>
                </a:cubicBezTo>
                <a:lnTo>
                  <a:pt x="469939" y="3081207"/>
                </a:lnTo>
                <a:cubicBezTo>
                  <a:pt x="437418" y="3081207"/>
                  <a:pt x="404898" y="3081982"/>
                  <a:pt x="372378" y="3081207"/>
                </a:cubicBezTo>
                <a:cubicBezTo>
                  <a:pt x="311022" y="3079786"/>
                  <a:pt x="249634" y="3076944"/>
                  <a:pt x="188230" y="3075879"/>
                </a:cubicBezTo>
                <a:lnTo>
                  <a:pt x="19434" y="3080760"/>
                </a:lnTo>
                <a:lnTo>
                  <a:pt x="23335" y="2940210"/>
                </a:lnTo>
                <a:cubicBezTo>
                  <a:pt x="23652" y="2892334"/>
                  <a:pt x="22808" y="2844419"/>
                  <a:pt x="20355" y="2796447"/>
                </a:cubicBezTo>
                <a:cubicBezTo>
                  <a:pt x="13984" y="2674257"/>
                  <a:pt x="1879" y="2552193"/>
                  <a:pt x="9780" y="2429876"/>
                </a:cubicBezTo>
                <a:cubicBezTo>
                  <a:pt x="16112" y="2301583"/>
                  <a:pt x="14277" y="2173022"/>
                  <a:pt x="4301" y="2044958"/>
                </a:cubicBezTo>
                <a:cubicBezTo>
                  <a:pt x="-1433" y="1980958"/>
                  <a:pt x="-1433" y="1916563"/>
                  <a:pt x="4301" y="1852563"/>
                </a:cubicBezTo>
                <a:cubicBezTo>
                  <a:pt x="20584" y="1696404"/>
                  <a:pt x="24839" y="1539213"/>
                  <a:pt x="17042" y="1382404"/>
                </a:cubicBezTo>
                <a:cubicBezTo>
                  <a:pt x="12582" y="1264291"/>
                  <a:pt x="4810" y="1146306"/>
                  <a:pt x="10288" y="1027939"/>
                </a:cubicBezTo>
                <a:cubicBezTo>
                  <a:pt x="16786" y="889439"/>
                  <a:pt x="21756" y="750813"/>
                  <a:pt x="15386" y="612313"/>
                </a:cubicBezTo>
                <a:cubicBezTo>
                  <a:pt x="8683" y="463705"/>
                  <a:pt x="9868" y="314846"/>
                  <a:pt x="18952" y="166364"/>
                </a:cubicBezTo>
                <a:close/>
              </a:path>
            </a:pathLst>
          </a:custGeom>
        </p:spPr>
      </p:pic>
      <p:pic>
        <p:nvPicPr>
          <p:cNvPr id="1026" name="Picture 2" descr="Venejoen Mylly">
            <a:extLst>
              <a:ext uri="{FF2B5EF4-FFF2-40B4-BE49-F238E27FC236}">
                <a16:creationId xmlns:a16="http://schemas.microsoft.com/office/drawing/2014/main" id="{AFF6E74E-AD58-E42D-B403-14724780C7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5922" r="-2" b="11965"/>
          <a:stretch>
            <a:fillRect/>
          </a:stretch>
        </p:blipFill>
        <p:spPr bwMode="auto">
          <a:xfrm>
            <a:off x="4683193" y="3258423"/>
            <a:ext cx="3259855" cy="3599585"/>
          </a:xfrm>
          <a:custGeom>
            <a:avLst/>
            <a:gdLst/>
            <a:ahLst/>
            <a:cxnLst/>
            <a:rect l="l" t="t" r="r" b="b"/>
            <a:pathLst>
              <a:path w="3259855" h="3599585">
                <a:moveTo>
                  <a:pt x="954022" y="498"/>
                </a:moveTo>
                <a:cubicBezTo>
                  <a:pt x="1119756" y="-3044"/>
                  <a:pt x="1286080" y="13085"/>
                  <a:pt x="1451761" y="24419"/>
                </a:cubicBezTo>
                <a:cubicBezTo>
                  <a:pt x="1625133" y="36367"/>
                  <a:pt x="1799027" y="38046"/>
                  <a:pt x="1972590" y="29457"/>
                </a:cubicBezTo>
                <a:cubicBezTo>
                  <a:pt x="2098351" y="23256"/>
                  <a:pt x="2223604" y="9049"/>
                  <a:pt x="2349873" y="12278"/>
                </a:cubicBezTo>
                <a:cubicBezTo>
                  <a:pt x="2532672" y="16928"/>
                  <a:pt x="2715343" y="23773"/>
                  <a:pt x="2898396" y="19124"/>
                </a:cubicBezTo>
                <a:cubicBezTo>
                  <a:pt x="2963040" y="17526"/>
                  <a:pt x="3027701" y="14038"/>
                  <a:pt x="3092353" y="11720"/>
                </a:cubicBezTo>
                <a:lnTo>
                  <a:pt x="3250836" y="11402"/>
                </a:lnTo>
                <a:lnTo>
                  <a:pt x="3254106" y="90752"/>
                </a:lnTo>
                <a:cubicBezTo>
                  <a:pt x="3254106" y="138488"/>
                  <a:pt x="3252140" y="186224"/>
                  <a:pt x="3248209" y="233871"/>
                </a:cubicBezTo>
                <a:cubicBezTo>
                  <a:pt x="3240316" y="320987"/>
                  <a:pt x="3242191" y="408521"/>
                  <a:pt x="3253804" y="495345"/>
                </a:cubicBezTo>
                <a:cubicBezTo>
                  <a:pt x="3266506" y="596937"/>
                  <a:pt x="3256677" y="698530"/>
                  <a:pt x="3247452" y="800123"/>
                </a:cubicBezTo>
                <a:cubicBezTo>
                  <a:pt x="3230970" y="978926"/>
                  <a:pt x="3238380" y="1157601"/>
                  <a:pt x="3250477" y="1336023"/>
                </a:cubicBezTo>
                <a:cubicBezTo>
                  <a:pt x="3258220" y="1458862"/>
                  <a:pt x="3253970" y="1582030"/>
                  <a:pt x="3237775" y="1704297"/>
                </a:cubicBezTo>
                <a:cubicBezTo>
                  <a:pt x="3234901" y="1728615"/>
                  <a:pt x="3233729" y="1752966"/>
                  <a:pt x="3233143" y="1777332"/>
                </a:cubicBezTo>
                <a:lnTo>
                  <a:pt x="3232811" y="1799145"/>
                </a:lnTo>
                <a:lnTo>
                  <a:pt x="3228576" y="1842531"/>
                </a:lnTo>
                <a:lnTo>
                  <a:pt x="3232166" y="1914850"/>
                </a:lnTo>
                <a:lnTo>
                  <a:pt x="3231789" y="1922451"/>
                </a:lnTo>
                <a:lnTo>
                  <a:pt x="3237441" y="1980367"/>
                </a:lnTo>
                <a:lnTo>
                  <a:pt x="3249248" y="2182039"/>
                </a:lnTo>
                <a:cubicBezTo>
                  <a:pt x="3250586" y="2269847"/>
                  <a:pt x="3248126" y="2357696"/>
                  <a:pt x="3241858" y="2445415"/>
                </a:cubicBezTo>
                <a:cubicBezTo>
                  <a:pt x="3232633" y="2606947"/>
                  <a:pt x="3242160" y="2768225"/>
                  <a:pt x="3253351" y="2929631"/>
                </a:cubicBezTo>
                <a:cubicBezTo>
                  <a:pt x="3266657" y="3121514"/>
                  <a:pt x="3245487" y="3313270"/>
                  <a:pt x="3242311" y="3505152"/>
                </a:cubicBezTo>
                <a:cubicBezTo>
                  <a:pt x="3242008" y="3522360"/>
                  <a:pt x="3243142" y="3539599"/>
                  <a:pt x="3244541" y="3556838"/>
                </a:cubicBezTo>
                <a:lnTo>
                  <a:pt x="3247700" y="3599585"/>
                </a:lnTo>
                <a:lnTo>
                  <a:pt x="15795" y="3599585"/>
                </a:lnTo>
                <a:lnTo>
                  <a:pt x="11716" y="3325801"/>
                </a:lnTo>
                <a:cubicBezTo>
                  <a:pt x="9693" y="3229953"/>
                  <a:pt x="8801" y="3134170"/>
                  <a:pt x="14216" y="3038609"/>
                </a:cubicBezTo>
                <a:cubicBezTo>
                  <a:pt x="20970" y="2919986"/>
                  <a:pt x="19695" y="2799963"/>
                  <a:pt x="14981" y="2681849"/>
                </a:cubicBezTo>
                <a:cubicBezTo>
                  <a:pt x="10266" y="2563738"/>
                  <a:pt x="3896" y="2445497"/>
                  <a:pt x="14981" y="2327384"/>
                </a:cubicBezTo>
                <a:cubicBezTo>
                  <a:pt x="23136" y="2224777"/>
                  <a:pt x="25047" y="2121762"/>
                  <a:pt x="20714" y="2018915"/>
                </a:cubicBezTo>
                <a:cubicBezTo>
                  <a:pt x="15745" y="1839643"/>
                  <a:pt x="6063" y="1660244"/>
                  <a:pt x="16637" y="1480971"/>
                </a:cubicBezTo>
                <a:cubicBezTo>
                  <a:pt x="32819" y="1209834"/>
                  <a:pt x="23136" y="938951"/>
                  <a:pt x="10394" y="668069"/>
                </a:cubicBezTo>
                <a:cubicBezTo>
                  <a:pt x="1475" y="482681"/>
                  <a:pt x="-5915" y="297422"/>
                  <a:pt x="6827" y="112034"/>
                </a:cubicBezTo>
                <a:lnTo>
                  <a:pt x="12538" y="21615"/>
                </a:lnTo>
                <a:lnTo>
                  <a:pt x="13383" y="21707"/>
                </a:lnTo>
                <a:cubicBezTo>
                  <a:pt x="79680" y="11270"/>
                  <a:pt x="146855" y="7847"/>
                  <a:pt x="213839" y="11503"/>
                </a:cubicBezTo>
                <a:cubicBezTo>
                  <a:pt x="405275" y="17315"/>
                  <a:pt x="595695" y="34236"/>
                  <a:pt x="788529" y="11503"/>
                </a:cubicBezTo>
                <a:cubicBezTo>
                  <a:pt x="843598" y="5045"/>
                  <a:pt x="898777" y="1679"/>
                  <a:pt x="954022" y="498"/>
                </a:cubicBezTo>
                <a:close/>
              </a:path>
            </a:pathLst>
          </a:cu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9170FA2D-44CC-81AF-49BA-7659090226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0382" r="15352" b="-2"/>
          <a:stretch>
            <a:fillRect/>
          </a:stretch>
        </p:blipFill>
        <p:spPr bwMode="auto">
          <a:xfrm>
            <a:off x="8153017" y="-7"/>
            <a:ext cx="4038983" cy="4195184"/>
          </a:xfrm>
          <a:custGeom>
            <a:avLst/>
            <a:gdLst/>
            <a:ahLst/>
            <a:cxnLst/>
            <a:rect l="l" t="t" r="r" b="b"/>
            <a:pathLst>
              <a:path w="4038983" h="4195184">
                <a:moveTo>
                  <a:pt x="25292" y="0"/>
                </a:moveTo>
                <a:lnTo>
                  <a:pt x="4038983" y="0"/>
                </a:lnTo>
                <a:lnTo>
                  <a:pt x="4038983" y="4173249"/>
                </a:lnTo>
                <a:lnTo>
                  <a:pt x="3931557" y="4161775"/>
                </a:lnTo>
                <a:cubicBezTo>
                  <a:pt x="3887047" y="4159904"/>
                  <a:pt x="3842427" y="4160901"/>
                  <a:pt x="3797950" y="4164774"/>
                </a:cubicBezTo>
                <a:cubicBezTo>
                  <a:pt x="3568711" y="4179842"/>
                  <a:pt x="3339218" y="4173041"/>
                  <a:pt x="3109979" y="4176375"/>
                </a:cubicBezTo>
                <a:cubicBezTo>
                  <a:pt x="2803311" y="4180909"/>
                  <a:pt x="2496897" y="4169308"/>
                  <a:pt x="2190356" y="4168242"/>
                </a:cubicBezTo>
                <a:cubicBezTo>
                  <a:pt x="2127525" y="4167975"/>
                  <a:pt x="2064439" y="4171442"/>
                  <a:pt x="2001862" y="4176775"/>
                </a:cubicBezTo>
                <a:cubicBezTo>
                  <a:pt x="1915168" y="4183976"/>
                  <a:pt x="1829615" y="4174908"/>
                  <a:pt x="1743683" y="4166375"/>
                </a:cubicBezTo>
                <a:cubicBezTo>
                  <a:pt x="1640105" y="4156108"/>
                  <a:pt x="1536783" y="4165175"/>
                  <a:pt x="1433841" y="4177042"/>
                </a:cubicBezTo>
                <a:cubicBezTo>
                  <a:pt x="1257114" y="4197030"/>
                  <a:pt x="1079054" y="4200510"/>
                  <a:pt x="901742" y="4187442"/>
                </a:cubicBezTo>
                <a:cubicBezTo>
                  <a:pt x="705885" y="4173442"/>
                  <a:pt x="510157" y="4175976"/>
                  <a:pt x="314300" y="4177042"/>
                </a:cubicBezTo>
                <a:lnTo>
                  <a:pt x="22883" y="4176257"/>
                </a:lnTo>
                <a:lnTo>
                  <a:pt x="15491" y="4122289"/>
                </a:lnTo>
                <a:cubicBezTo>
                  <a:pt x="3576" y="4042652"/>
                  <a:pt x="-1474" y="3962394"/>
                  <a:pt x="370" y="3882149"/>
                </a:cubicBezTo>
                <a:cubicBezTo>
                  <a:pt x="219" y="3686075"/>
                  <a:pt x="10652" y="3490382"/>
                  <a:pt x="29555" y="3294816"/>
                </a:cubicBezTo>
                <a:cubicBezTo>
                  <a:pt x="34137" y="3222826"/>
                  <a:pt x="32065" y="3150656"/>
                  <a:pt x="23355" y="3078932"/>
                </a:cubicBezTo>
                <a:cubicBezTo>
                  <a:pt x="14645" y="2997950"/>
                  <a:pt x="17685" y="2916371"/>
                  <a:pt x="32428" y="2835999"/>
                </a:cubicBezTo>
                <a:cubicBezTo>
                  <a:pt x="51027" y="2740756"/>
                  <a:pt x="42710" y="2645512"/>
                  <a:pt x="35906" y="2550269"/>
                </a:cubicBezTo>
                <a:cubicBezTo>
                  <a:pt x="17306" y="2288796"/>
                  <a:pt x="-5377" y="2027322"/>
                  <a:pt x="9746" y="1764959"/>
                </a:cubicBezTo>
                <a:cubicBezTo>
                  <a:pt x="12922" y="1708956"/>
                  <a:pt x="26832" y="1654350"/>
                  <a:pt x="32580" y="1598729"/>
                </a:cubicBezTo>
                <a:cubicBezTo>
                  <a:pt x="49365" y="1437069"/>
                  <a:pt x="29705" y="1276045"/>
                  <a:pt x="21691" y="1114767"/>
                </a:cubicBezTo>
                <a:cubicBezTo>
                  <a:pt x="10169" y="936281"/>
                  <a:pt x="12497" y="757351"/>
                  <a:pt x="28647" y="579120"/>
                </a:cubicBezTo>
                <a:cubicBezTo>
                  <a:pt x="38779" y="482353"/>
                  <a:pt x="42219" y="385459"/>
                  <a:pt x="40971" y="288533"/>
                </a:cubicBezTo>
                <a:close/>
              </a:path>
            </a:pathLst>
          </a:custGeom>
          <a:noFill/>
          <a:extLst>
            <a:ext uri="{909E8E84-426E-40DD-AFC4-6F175D3DCCD1}">
              <a14:hiddenFill xmlns:a14="http://schemas.microsoft.com/office/drawing/2010/main">
                <a:solidFill>
                  <a:srgbClr val="FFFFFF"/>
                </a:solidFill>
              </a14:hiddenFill>
            </a:ext>
          </a:extLst>
        </p:spPr>
      </p:pic>
      <p:sp>
        <p:nvSpPr>
          <p:cNvPr id="1051"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4409267"/>
            <a:ext cx="3383280" cy="18288"/>
          </a:xfrm>
          <a:custGeom>
            <a:avLst/>
            <a:gdLst>
              <a:gd name="connsiteX0" fmla="*/ 0 w 3383280"/>
              <a:gd name="connsiteY0" fmla="*/ 0 h 18288"/>
              <a:gd name="connsiteX1" fmla="*/ 676656 w 3383280"/>
              <a:gd name="connsiteY1" fmla="*/ 0 h 18288"/>
              <a:gd name="connsiteX2" fmla="*/ 1319479 w 3383280"/>
              <a:gd name="connsiteY2" fmla="*/ 0 h 18288"/>
              <a:gd name="connsiteX3" fmla="*/ 1962302 w 3383280"/>
              <a:gd name="connsiteY3" fmla="*/ 0 h 18288"/>
              <a:gd name="connsiteX4" fmla="*/ 2706624 w 3383280"/>
              <a:gd name="connsiteY4" fmla="*/ 0 h 18288"/>
              <a:gd name="connsiteX5" fmla="*/ 3383280 w 3383280"/>
              <a:gd name="connsiteY5" fmla="*/ 0 h 18288"/>
              <a:gd name="connsiteX6" fmla="*/ 3383280 w 3383280"/>
              <a:gd name="connsiteY6" fmla="*/ 18288 h 18288"/>
              <a:gd name="connsiteX7" fmla="*/ 2706624 w 3383280"/>
              <a:gd name="connsiteY7" fmla="*/ 18288 h 18288"/>
              <a:gd name="connsiteX8" fmla="*/ 2131466 w 3383280"/>
              <a:gd name="connsiteY8" fmla="*/ 18288 h 18288"/>
              <a:gd name="connsiteX9" fmla="*/ 1488643 w 3383280"/>
              <a:gd name="connsiteY9" fmla="*/ 18288 h 18288"/>
              <a:gd name="connsiteX10" fmla="*/ 845820 w 3383280"/>
              <a:gd name="connsiteY10" fmla="*/ 18288 h 18288"/>
              <a:gd name="connsiteX11" fmla="*/ 0 w 3383280"/>
              <a:gd name="connsiteY11" fmla="*/ 18288 h 18288"/>
              <a:gd name="connsiteX12" fmla="*/ 0 w 338328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83280" h="18288" fill="none" extrusionOk="0">
                <a:moveTo>
                  <a:pt x="0" y="0"/>
                </a:moveTo>
                <a:cubicBezTo>
                  <a:pt x="237173" y="2829"/>
                  <a:pt x="403433" y="9167"/>
                  <a:pt x="676656" y="0"/>
                </a:cubicBezTo>
                <a:cubicBezTo>
                  <a:pt x="949879" y="-9167"/>
                  <a:pt x="1103389" y="-19890"/>
                  <a:pt x="1319479" y="0"/>
                </a:cubicBezTo>
                <a:cubicBezTo>
                  <a:pt x="1535569" y="19890"/>
                  <a:pt x="1682672" y="-17352"/>
                  <a:pt x="1962302" y="0"/>
                </a:cubicBezTo>
                <a:cubicBezTo>
                  <a:pt x="2241932" y="17352"/>
                  <a:pt x="2522200" y="-30059"/>
                  <a:pt x="2706624" y="0"/>
                </a:cubicBezTo>
                <a:cubicBezTo>
                  <a:pt x="2891048" y="30059"/>
                  <a:pt x="3045365" y="-14656"/>
                  <a:pt x="3383280" y="0"/>
                </a:cubicBezTo>
                <a:cubicBezTo>
                  <a:pt x="3382846" y="7551"/>
                  <a:pt x="3382813" y="9822"/>
                  <a:pt x="3383280" y="18288"/>
                </a:cubicBezTo>
                <a:cubicBezTo>
                  <a:pt x="3053377" y="3328"/>
                  <a:pt x="2851947" y="-13486"/>
                  <a:pt x="2706624" y="18288"/>
                </a:cubicBezTo>
                <a:cubicBezTo>
                  <a:pt x="2561301" y="50062"/>
                  <a:pt x="2276448" y="-4069"/>
                  <a:pt x="2131466" y="18288"/>
                </a:cubicBezTo>
                <a:cubicBezTo>
                  <a:pt x="1986484" y="40645"/>
                  <a:pt x="1793482" y="35971"/>
                  <a:pt x="1488643" y="18288"/>
                </a:cubicBezTo>
                <a:cubicBezTo>
                  <a:pt x="1183804" y="605"/>
                  <a:pt x="1165655" y="13056"/>
                  <a:pt x="845820" y="18288"/>
                </a:cubicBezTo>
                <a:cubicBezTo>
                  <a:pt x="525985" y="23520"/>
                  <a:pt x="359281" y="20906"/>
                  <a:pt x="0" y="18288"/>
                </a:cubicBezTo>
                <a:cubicBezTo>
                  <a:pt x="60" y="11696"/>
                  <a:pt x="66" y="3758"/>
                  <a:pt x="0" y="0"/>
                </a:cubicBezTo>
                <a:close/>
              </a:path>
              <a:path w="3383280" h="18288" stroke="0" extrusionOk="0">
                <a:moveTo>
                  <a:pt x="0" y="0"/>
                </a:moveTo>
                <a:cubicBezTo>
                  <a:pt x="268344" y="9609"/>
                  <a:pt x="438266" y="25094"/>
                  <a:pt x="608990" y="0"/>
                </a:cubicBezTo>
                <a:cubicBezTo>
                  <a:pt x="779714" y="-25094"/>
                  <a:pt x="1051156" y="12077"/>
                  <a:pt x="1353312" y="0"/>
                </a:cubicBezTo>
                <a:cubicBezTo>
                  <a:pt x="1655468" y="-12077"/>
                  <a:pt x="1744944" y="15185"/>
                  <a:pt x="1928470" y="0"/>
                </a:cubicBezTo>
                <a:cubicBezTo>
                  <a:pt x="2111996" y="-15185"/>
                  <a:pt x="2262421" y="-9753"/>
                  <a:pt x="2503627" y="0"/>
                </a:cubicBezTo>
                <a:cubicBezTo>
                  <a:pt x="2744833" y="9753"/>
                  <a:pt x="3026048" y="-23784"/>
                  <a:pt x="3383280" y="0"/>
                </a:cubicBezTo>
                <a:cubicBezTo>
                  <a:pt x="3383198" y="4406"/>
                  <a:pt x="3383191" y="9982"/>
                  <a:pt x="3383280" y="18288"/>
                </a:cubicBezTo>
                <a:cubicBezTo>
                  <a:pt x="3162586" y="20850"/>
                  <a:pt x="2901132" y="28452"/>
                  <a:pt x="2740457" y="18288"/>
                </a:cubicBezTo>
                <a:cubicBezTo>
                  <a:pt x="2579782" y="8124"/>
                  <a:pt x="2388638" y="-13238"/>
                  <a:pt x="2097634" y="18288"/>
                </a:cubicBezTo>
                <a:cubicBezTo>
                  <a:pt x="1806630" y="49814"/>
                  <a:pt x="1687248" y="-8161"/>
                  <a:pt x="1454810" y="18288"/>
                </a:cubicBezTo>
                <a:cubicBezTo>
                  <a:pt x="1222372" y="44737"/>
                  <a:pt x="872924" y="37554"/>
                  <a:pt x="710489" y="18288"/>
                </a:cubicBezTo>
                <a:cubicBezTo>
                  <a:pt x="548054" y="-978"/>
                  <a:pt x="151263" y="49891"/>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6A66540-63EC-8120-FC77-18AAE2541D34}"/>
              </a:ext>
            </a:extLst>
          </p:cNvPr>
          <p:cNvPicPr>
            <a:picLocks noChangeAspect="1"/>
          </p:cNvPicPr>
          <p:nvPr/>
        </p:nvPicPr>
        <p:blipFill>
          <a:blip r:embed="rId7"/>
          <a:srcRect t="1611" r="4" b="5573"/>
          <a:stretch>
            <a:fillRect/>
          </a:stretch>
        </p:blipFill>
        <p:spPr>
          <a:xfrm>
            <a:off x="8171361" y="4366936"/>
            <a:ext cx="4020639" cy="2491073"/>
          </a:xfrm>
          <a:custGeom>
            <a:avLst/>
            <a:gdLst/>
            <a:ahLst/>
            <a:cxnLst/>
            <a:rect l="l" t="t" r="r" b="b"/>
            <a:pathLst>
              <a:path w="4020639" h="2491073">
                <a:moveTo>
                  <a:pt x="2387172" y="4"/>
                </a:moveTo>
                <a:cubicBezTo>
                  <a:pt x="2431588" y="-79"/>
                  <a:pt x="2476014" y="1187"/>
                  <a:pt x="2520440" y="4521"/>
                </a:cubicBezTo>
                <a:cubicBezTo>
                  <a:pt x="2670017" y="18188"/>
                  <a:pt x="2820292" y="21522"/>
                  <a:pt x="2970288" y="14521"/>
                </a:cubicBezTo>
                <a:cubicBezTo>
                  <a:pt x="3090823" y="5814"/>
                  <a:pt x="3211725" y="4294"/>
                  <a:pt x="3332425" y="9988"/>
                </a:cubicBezTo>
                <a:cubicBezTo>
                  <a:pt x="3444887" y="16788"/>
                  <a:pt x="3557349" y="23721"/>
                  <a:pt x="3670191" y="19722"/>
                </a:cubicBezTo>
                <a:cubicBezTo>
                  <a:pt x="3715125" y="18121"/>
                  <a:pt x="3759424" y="16121"/>
                  <a:pt x="3803977" y="13454"/>
                </a:cubicBezTo>
                <a:cubicBezTo>
                  <a:pt x="3844957" y="9821"/>
                  <a:pt x="3886048" y="8104"/>
                  <a:pt x="3927130" y="8304"/>
                </a:cubicBezTo>
                <a:lnTo>
                  <a:pt x="4020639" y="13128"/>
                </a:lnTo>
                <a:lnTo>
                  <a:pt x="4020639" y="2491073"/>
                </a:lnTo>
                <a:lnTo>
                  <a:pt x="6804" y="2491073"/>
                </a:lnTo>
                <a:lnTo>
                  <a:pt x="20473" y="2308286"/>
                </a:lnTo>
                <a:cubicBezTo>
                  <a:pt x="23924" y="2245403"/>
                  <a:pt x="26128" y="2182489"/>
                  <a:pt x="27088" y="2119545"/>
                </a:cubicBezTo>
                <a:cubicBezTo>
                  <a:pt x="30263" y="1875850"/>
                  <a:pt x="38884" y="1631647"/>
                  <a:pt x="11966" y="1388714"/>
                </a:cubicBezTo>
                <a:cubicBezTo>
                  <a:pt x="-6330" y="1224134"/>
                  <a:pt x="928" y="1060316"/>
                  <a:pt x="4255" y="895864"/>
                </a:cubicBezTo>
                <a:cubicBezTo>
                  <a:pt x="8035" y="711091"/>
                  <a:pt x="6221" y="526193"/>
                  <a:pt x="6221" y="341421"/>
                </a:cubicBezTo>
                <a:cubicBezTo>
                  <a:pt x="5918" y="261036"/>
                  <a:pt x="11060" y="181159"/>
                  <a:pt x="19830" y="101154"/>
                </a:cubicBezTo>
                <a:cubicBezTo>
                  <a:pt x="22968" y="72137"/>
                  <a:pt x="24376" y="43159"/>
                  <a:pt x="24410" y="14230"/>
                </a:cubicBezTo>
                <a:lnTo>
                  <a:pt x="24352" y="12883"/>
                </a:lnTo>
                <a:lnTo>
                  <a:pt x="156331" y="7988"/>
                </a:lnTo>
                <a:cubicBezTo>
                  <a:pt x="300221" y="-159"/>
                  <a:pt x="444492" y="3228"/>
                  <a:pt x="587900" y="18121"/>
                </a:cubicBezTo>
                <a:cubicBezTo>
                  <a:pt x="689357" y="25975"/>
                  <a:pt x="791270" y="24722"/>
                  <a:pt x="892537" y="14388"/>
                </a:cubicBezTo>
                <a:cubicBezTo>
                  <a:pt x="1078365" y="-1747"/>
                  <a:pt x="1263813" y="11188"/>
                  <a:pt x="1449261" y="22122"/>
                </a:cubicBezTo>
                <a:cubicBezTo>
                  <a:pt x="1628870" y="32788"/>
                  <a:pt x="1808352" y="24921"/>
                  <a:pt x="1987961" y="17855"/>
                </a:cubicBezTo>
                <a:cubicBezTo>
                  <a:pt x="2120763" y="12655"/>
                  <a:pt x="2253923" y="254"/>
                  <a:pt x="2387172" y="4"/>
                </a:cubicBezTo>
                <a:close/>
              </a:path>
            </a:pathLst>
          </a:custGeom>
        </p:spPr>
      </p:pic>
      <p:sp>
        <p:nvSpPr>
          <p:cNvPr id="9" name="TextBox 8">
            <a:extLst>
              <a:ext uri="{FF2B5EF4-FFF2-40B4-BE49-F238E27FC236}">
                <a16:creationId xmlns:a16="http://schemas.microsoft.com/office/drawing/2014/main" id="{5A17EB14-7640-EBDD-5DAB-B8D4A1340F1A}"/>
              </a:ext>
            </a:extLst>
          </p:cNvPr>
          <p:cNvSpPr txBox="1"/>
          <p:nvPr/>
        </p:nvSpPr>
        <p:spPr>
          <a:xfrm>
            <a:off x="0" y="731379"/>
            <a:ext cx="4624336" cy="1069042"/>
          </a:xfrm>
          <a:prstGeom prst="rect">
            <a:avLst/>
          </a:prstGeom>
        </p:spPr>
        <p:txBody>
          <a:bodyPr vert="horz" lIns="91440" tIns="45720" rIns="91440" bIns="45720" rtlCol="0">
            <a:noAutofit/>
          </a:bodyPr>
          <a:lstStyle/>
          <a:p>
            <a:pPr algn="ctr">
              <a:lnSpc>
                <a:spcPct val="90000"/>
              </a:lnSpc>
              <a:spcAft>
                <a:spcPts val="800"/>
              </a:spcAft>
            </a:pPr>
            <a:r>
              <a:rPr lang="en-US" dirty="0">
                <a:solidFill>
                  <a:schemeClr val="bg1">
                    <a:lumMod val="50000"/>
                  </a:schemeClr>
                </a:solidFill>
                <a:effectLst/>
              </a:rPr>
              <a:t>Venejoen </a:t>
            </a:r>
            <a:r>
              <a:rPr lang="en-US" dirty="0" err="1">
                <a:solidFill>
                  <a:schemeClr val="bg1">
                    <a:lumMod val="50000"/>
                  </a:schemeClr>
                </a:solidFill>
                <a:effectLst/>
              </a:rPr>
              <a:t>Piilo</a:t>
            </a:r>
            <a:r>
              <a:rPr lang="en-US" dirty="0">
                <a:solidFill>
                  <a:schemeClr val="bg1">
                    <a:lumMod val="50000"/>
                  </a:schemeClr>
                </a:solidFill>
                <a:effectLst/>
              </a:rPr>
              <a:t> offers event services and variety of accommodation options.</a:t>
            </a:r>
          </a:p>
        </p:txBody>
      </p:sp>
      <p:sp>
        <p:nvSpPr>
          <p:cNvPr id="10" name="TextBox 9">
            <a:extLst>
              <a:ext uri="{FF2B5EF4-FFF2-40B4-BE49-F238E27FC236}">
                <a16:creationId xmlns:a16="http://schemas.microsoft.com/office/drawing/2014/main" id="{0BDE19E0-17DD-BC20-EA2B-CE3279ECE4C3}"/>
              </a:ext>
            </a:extLst>
          </p:cNvPr>
          <p:cNvSpPr txBox="1"/>
          <p:nvPr/>
        </p:nvSpPr>
        <p:spPr>
          <a:xfrm>
            <a:off x="58857" y="1645261"/>
            <a:ext cx="4294419" cy="4481360"/>
          </a:xfrm>
          <a:prstGeom prst="rect">
            <a:avLst/>
          </a:prstGeom>
        </p:spPr>
        <p:txBody>
          <a:bodyPr vert="horz" lIns="91440" tIns="45720" rIns="91440" bIns="45720" rtlCol="0">
            <a:noAutofit/>
          </a:bodyPr>
          <a:lstStyle/>
          <a:p>
            <a:pPr algn="ctr">
              <a:lnSpc>
                <a:spcPct val="90000"/>
              </a:lnSpc>
              <a:spcAft>
                <a:spcPts val="800"/>
              </a:spcAft>
            </a:pPr>
            <a:r>
              <a:rPr lang="en-US" i="1" dirty="0">
                <a:solidFill>
                  <a:schemeClr val="bg2">
                    <a:lumMod val="75000"/>
                  </a:schemeClr>
                </a:solidFill>
                <a:effectLst/>
              </a:rPr>
              <a:t>“The Glow2.0 project gave us the opportunity to create a virtual version of </a:t>
            </a:r>
            <a:r>
              <a:rPr lang="en-US" i="1" dirty="0" err="1">
                <a:solidFill>
                  <a:schemeClr val="bg2">
                    <a:lumMod val="75000"/>
                  </a:schemeClr>
                </a:solidFill>
                <a:effectLst/>
              </a:rPr>
              <a:t>Venejoki</a:t>
            </a:r>
            <a:r>
              <a:rPr lang="en-US" i="1" dirty="0">
                <a:solidFill>
                  <a:schemeClr val="bg2">
                    <a:lumMod val="75000"/>
                  </a:schemeClr>
                </a:solidFill>
                <a:effectLst/>
              </a:rPr>
              <a:t> Mill, allowing visitors to explore the site's history across different time periods and natural phenomena, such as day and night scenes. The project brought us new expertise in digital presentation and provided a solution for sharing the story of the mill in an accessible and engaging way. </a:t>
            </a:r>
          </a:p>
          <a:p>
            <a:pPr algn="ctr">
              <a:lnSpc>
                <a:spcPct val="90000"/>
              </a:lnSpc>
              <a:spcAft>
                <a:spcPts val="800"/>
              </a:spcAft>
            </a:pPr>
            <a:endParaRPr lang="en-US" i="1" dirty="0">
              <a:solidFill>
                <a:schemeClr val="bg2">
                  <a:lumMod val="75000"/>
                </a:schemeClr>
              </a:solidFill>
            </a:endParaRPr>
          </a:p>
          <a:p>
            <a:pPr algn="ctr">
              <a:lnSpc>
                <a:spcPct val="90000"/>
              </a:lnSpc>
              <a:spcAft>
                <a:spcPts val="800"/>
              </a:spcAft>
            </a:pPr>
            <a:r>
              <a:rPr lang="en-US" i="1" dirty="0">
                <a:solidFill>
                  <a:schemeClr val="bg2">
                    <a:lumMod val="75000"/>
                  </a:schemeClr>
                </a:solidFill>
                <a:effectLst/>
              </a:rPr>
              <a:t>It has increased the visibility of the site and sparked new ideas for its future development..” </a:t>
            </a:r>
          </a:p>
          <a:p>
            <a:pPr algn="ctr">
              <a:lnSpc>
                <a:spcPct val="90000"/>
              </a:lnSpc>
              <a:spcAft>
                <a:spcPts val="800"/>
              </a:spcAft>
            </a:pPr>
            <a:r>
              <a:rPr lang="en-US" i="1" dirty="0">
                <a:solidFill>
                  <a:schemeClr val="bg2">
                    <a:lumMod val="75000"/>
                  </a:schemeClr>
                </a:solidFill>
                <a:effectLst/>
              </a:rPr>
              <a:t>- Entrepreneur at Venejoen </a:t>
            </a:r>
            <a:r>
              <a:rPr lang="en-US" i="1" dirty="0" err="1">
                <a:solidFill>
                  <a:schemeClr val="bg2">
                    <a:lumMod val="75000"/>
                  </a:schemeClr>
                </a:solidFill>
                <a:effectLst/>
              </a:rPr>
              <a:t>Piilo</a:t>
            </a:r>
            <a:r>
              <a:rPr lang="en-US" i="1" dirty="0">
                <a:solidFill>
                  <a:schemeClr val="bg2">
                    <a:lumMod val="75000"/>
                  </a:schemeClr>
                </a:solidFill>
                <a:effectLst/>
              </a:rPr>
              <a:t>-</a:t>
            </a:r>
          </a:p>
        </p:txBody>
      </p:sp>
      <p:pic>
        <p:nvPicPr>
          <p:cNvPr id="3" name="ElevenLabs_2025-09-12T09_10_50_Brian_pre_sp95_s71_sb75_se0_b_m2">
            <a:hlinkClick r:id="" action="ppaction://media"/>
            <a:extLst>
              <a:ext uri="{FF2B5EF4-FFF2-40B4-BE49-F238E27FC236}">
                <a16:creationId xmlns:a16="http://schemas.microsoft.com/office/drawing/2014/main" id="{54A74525-5BAE-CF81-D8E6-0628009E4F1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034207" y="1130709"/>
            <a:ext cx="487363" cy="860649"/>
          </a:xfrm>
          <a:prstGeom prst="rect">
            <a:avLst/>
          </a:prstGeom>
        </p:spPr>
      </p:pic>
    </p:spTree>
    <p:extLst>
      <p:ext uri="{BB962C8B-B14F-4D97-AF65-F5344CB8AC3E}">
        <p14:creationId xmlns:p14="http://schemas.microsoft.com/office/powerpoint/2010/main" val="1353241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Bilde 3" descr="Picture 2, Picture">
            <a:extLst>
              <a:ext uri="{FF2B5EF4-FFF2-40B4-BE49-F238E27FC236}">
                <a16:creationId xmlns:a16="http://schemas.microsoft.com/office/drawing/2014/main" id="{67F635E8-C650-B094-FFE7-6725F64BACEE}"/>
              </a:ext>
            </a:extLst>
          </p:cNvPr>
          <p:cNvPicPr>
            <a:picLocks noChangeAspect="1"/>
          </p:cNvPicPr>
          <p:nvPr/>
        </p:nvPicPr>
        <p:blipFill>
          <a:blip r:embed="rId4">
            <a:extLst>
              <a:ext uri="{28A0092B-C50C-407E-A947-70E740481C1C}">
                <a14:useLocalDpi xmlns:a14="http://schemas.microsoft.com/office/drawing/2010/main" val="0"/>
              </a:ext>
            </a:extLst>
          </a:blip>
          <a:srcRect l="1126" r="26502" b="1"/>
          <a:stretch>
            <a:fillRect/>
          </a:stretch>
        </p:blipFill>
        <p:spPr bwMode="auto">
          <a:xfrm>
            <a:off x="3522468" y="10"/>
            <a:ext cx="8669532" cy="6857990"/>
          </a:xfrm>
          <a:prstGeom prst="rect">
            <a:avLst/>
          </a:prstGeom>
          <a:noFill/>
        </p:spPr>
      </p:pic>
      <p:sp>
        <p:nvSpPr>
          <p:cNvPr id="25" name="Rectangle 24">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9" name="Rectangle 2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283253BD-D63B-02E7-AFBF-A559604E32FD}"/>
              </a:ext>
            </a:extLst>
          </p:cNvPr>
          <p:cNvSpPr txBox="1"/>
          <p:nvPr/>
        </p:nvSpPr>
        <p:spPr>
          <a:xfrm>
            <a:off x="61234" y="2656846"/>
            <a:ext cx="5618106" cy="1748531"/>
          </a:xfrm>
          <a:prstGeom prst="rect">
            <a:avLst/>
          </a:prstGeom>
        </p:spPr>
        <p:txBody>
          <a:bodyPr vert="horz" lIns="91440" tIns="45720" rIns="91440" bIns="45720" rtlCol="0" anchor="t">
            <a:normAutofit fontScale="92500" lnSpcReduction="10000"/>
          </a:bodyPr>
          <a:lstStyle/>
          <a:p>
            <a:pPr>
              <a:lnSpc>
                <a:spcPct val="90000"/>
              </a:lnSpc>
              <a:spcAft>
                <a:spcPts val="800"/>
              </a:spcAft>
            </a:pPr>
            <a:r>
              <a:rPr lang="en-US" sz="1600" i="1" dirty="0">
                <a:solidFill>
                  <a:schemeClr val="bg2">
                    <a:lumMod val="75000"/>
                  </a:schemeClr>
                </a:solidFill>
                <a:effectLst/>
              </a:rPr>
              <a:t>“The demonstrated immersive technology (Virtual Planetarium) holds potential, but I was not deeply impressed because the true strength of aurora-based experience lies in witnessing it in the real natural setting. I found the session on light pollution to be useful. It raised awareness on an issue I hadn't previously considered in depth, and it gave me a new perspective on how tourism activities should respect the natural darkness of our surroundings.” </a:t>
            </a:r>
          </a:p>
          <a:p>
            <a:pPr>
              <a:lnSpc>
                <a:spcPct val="90000"/>
              </a:lnSpc>
              <a:spcAft>
                <a:spcPts val="800"/>
              </a:spcAft>
            </a:pPr>
            <a:r>
              <a:rPr lang="en-US" sz="1600" i="1" dirty="0">
                <a:solidFill>
                  <a:schemeClr val="bg2">
                    <a:lumMod val="75000"/>
                  </a:schemeClr>
                </a:solidFill>
                <a:effectLst/>
              </a:rPr>
              <a:t>- CEO at </a:t>
            </a:r>
            <a:r>
              <a:rPr lang="en-US" sz="1600" i="1" dirty="0" err="1">
                <a:solidFill>
                  <a:schemeClr val="bg2">
                    <a:lumMod val="75000"/>
                  </a:schemeClr>
                </a:solidFill>
                <a:effectLst/>
              </a:rPr>
              <a:t>Fjellkysten</a:t>
            </a:r>
            <a:r>
              <a:rPr lang="en-US" sz="1600" i="1" dirty="0">
                <a:solidFill>
                  <a:schemeClr val="bg2">
                    <a:lumMod val="75000"/>
                  </a:schemeClr>
                </a:solidFill>
                <a:effectLst/>
              </a:rPr>
              <a:t> -</a:t>
            </a:r>
          </a:p>
        </p:txBody>
      </p:sp>
      <p:sp>
        <p:nvSpPr>
          <p:cNvPr id="11" name="TextBox 10">
            <a:extLst>
              <a:ext uri="{FF2B5EF4-FFF2-40B4-BE49-F238E27FC236}">
                <a16:creationId xmlns:a16="http://schemas.microsoft.com/office/drawing/2014/main" id="{FB2466ED-AD6B-04E8-FB09-2E2764EB9D69}"/>
              </a:ext>
            </a:extLst>
          </p:cNvPr>
          <p:cNvSpPr txBox="1"/>
          <p:nvPr/>
        </p:nvSpPr>
        <p:spPr>
          <a:xfrm>
            <a:off x="61234" y="4609599"/>
            <a:ext cx="5653766" cy="1748531"/>
          </a:xfrm>
          <a:prstGeom prst="rect">
            <a:avLst/>
          </a:prstGeom>
        </p:spPr>
        <p:txBody>
          <a:bodyPr vert="horz" lIns="91440" tIns="45720" rIns="91440" bIns="45720" rtlCol="0" anchor="t">
            <a:normAutofit fontScale="92500" lnSpcReduction="20000"/>
          </a:bodyPr>
          <a:lstStyle/>
          <a:p>
            <a:pPr>
              <a:lnSpc>
                <a:spcPct val="90000"/>
              </a:lnSpc>
              <a:spcAft>
                <a:spcPts val="800"/>
              </a:spcAft>
            </a:pPr>
            <a:r>
              <a:rPr lang="en-US" sz="1700" i="1" dirty="0">
                <a:solidFill>
                  <a:schemeClr val="bg1">
                    <a:lumMod val="50000"/>
                  </a:schemeClr>
                </a:solidFill>
                <a:effectLst/>
              </a:rPr>
              <a:t>“The VR experience is visually impressive and technically well executed, however we don't see relevance of the demonstrated immersive technology to our core offering. Even if we don't anticipate direct short- and long-term business impact from implementing the immersive technology ourselves, we remain open to promoting such experiences in collaboration with regional partners, if it adds value to our guests.” </a:t>
            </a:r>
          </a:p>
          <a:p>
            <a:pPr>
              <a:lnSpc>
                <a:spcPct val="90000"/>
              </a:lnSpc>
              <a:spcAft>
                <a:spcPts val="800"/>
              </a:spcAft>
            </a:pPr>
            <a:r>
              <a:rPr lang="en-US" sz="1700" i="1" dirty="0">
                <a:solidFill>
                  <a:schemeClr val="bg1">
                    <a:lumMod val="50000"/>
                  </a:schemeClr>
                </a:solidFill>
                <a:effectLst/>
              </a:rPr>
              <a:t>- CEO at Quality Hotel Grand Royal -</a:t>
            </a:r>
          </a:p>
        </p:txBody>
      </p:sp>
      <p:sp>
        <p:nvSpPr>
          <p:cNvPr id="13" name="TextBox 12">
            <a:extLst>
              <a:ext uri="{FF2B5EF4-FFF2-40B4-BE49-F238E27FC236}">
                <a16:creationId xmlns:a16="http://schemas.microsoft.com/office/drawing/2014/main" id="{6D28BE35-7211-8A5A-C7D5-010E6C1F929E}"/>
              </a:ext>
            </a:extLst>
          </p:cNvPr>
          <p:cNvSpPr txBox="1"/>
          <p:nvPr/>
        </p:nvSpPr>
        <p:spPr>
          <a:xfrm>
            <a:off x="96894" y="1042423"/>
            <a:ext cx="5618106" cy="1410201"/>
          </a:xfrm>
          <a:prstGeom prst="rect">
            <a:avLst/>
          </a:prstGeom>
        </p:spPr>
        <p:txBody>
          <a:bodyPr vert="horz" lIns="91440" tIns="45720" rIns="91440" bIns="45720" rtlCol="0" anchor="t">
            <a:normAutofit fontScale="92500" lnSpcReduction="20000"/>
          </a:bodyPr>
          <a:lstStyle/>
          <a:p>
            <a:pPr>
              <a:lnSpc>
                <a:spcPct val="90000"/>
              </a:lnSpc>
              <a:spcAft>
                <a:spcPts val="800"/>
              </a:spcAft>
            </a:pPr>
            <a:r>
              <a:rPr lang="en-US" sz="1700" i="1" dirty="0">
                <a:solidFill>
                  <a:schemeClr val="bg1">
                    <a:lumMod val="50000"/>
                  </a:schemeClr>
                </a:solidFill>
                <a:effectLst/>
              </a:rPr>
              <a:t>“We took part in a gathering through the GLOW 2.0 project, and we have tested VR experiences in our exhibitions. The project has given us new ideas for how we can use creative and digital tools to engage visitors in a fun and meaningful way.” </a:t>
            </a:r>
          </a:p>
          <a:p>
            <a:pPr>
              <a:lnSpc>
                <a:spcPct val="90000"/>
              </a:lnSpc>
              <a:spcAft>
                <a:spcPts val="800"/>
              </a:spcAft>
            </a:pPr>
            <a:r>
              <a:rPr lang="en-US" sz="1700" i="1" dirty="0">
                <a:solidFill>
                  <a:schemeClr val="bg1">
                    <a:lumMod val="50000"/>
                  </a:schemeClr>
                </a:solidFill>
                <a:effectLst/>
              </a:rPr>
              <a:t>- Marketing manager at </a:t>
            </a:r>
            <a:r>
              <a:rPr lang="en-US" sz="1700" i="1" dirty="0" err="1">
                <a:solidFill>
                  <a:schemeClr val="bg1">
                    <a:lumMod val="50000"/>
                  </a:schemeClr>
                </a:solidFill>
                <a:effectLst/>
              </a:rPr>
              <a:t>Vitensenter</a:t>
            </a:r>
            <a:r>
              <a:rPr lang="en-US" sz="1700" i="1" dirty="0">
                <a:solidFill>
                  <a:schemeClr val="bg1">
                    <a:lumMod val="50000"/>
                  </a:schemeClr>
                </a:solidFill>
                <a:effectLst/>
              </a:rPr>
              <a:t> Nordland -</a:t>
            </a:r>
          </a:p>
          <a:p>
            <a:pPr>
              <a:lnSpc>
                <a:spcPct val="90000"/>
              </a:lnSpc>
              <a:spcAft>
                <a:spcPts val="800"/>
              </a:spcAft>
            </a:pPr>
            <a:endParaRPr lang="en-US" sz="1700" i="1" dirty="0">
              <a:solidFill>
                <a:schemeClr val="bg1">
                  <a:lumMod val="50000"/>
                </a:schemeClr>
              </a:solidFill>
              <a:effectLst/>
            </a:endParaRPr>
          </a:p>
        </p:txBody>
      </p:sp>
      <p:sp>
        <p:nvSpPr>
          <p:cNvPr id="15" name="TextBox 14">
            <a:extLst>
              <a:ext uri="{FF2B5EF4-FFF2-40B4-BE49-F238E27FC236}">
                <a16:creationId xmlns:a16="http://schemas.microsoft.com/office/drawing/2014/main" id="{EEB2ADE6-64BE-D57C-7A02-414553EC1E12}"/>
              </a:ext>
            </a:extLst>
          </p:cNvPr>
          <p:cNvSpPr txBox="1"/>
          <p:nvPr/>
        </p:nvSpPr>
        <p:spPr>
          <a:xfrm>
            <a:off x="6477000" y="4609598"/>
            <a:ext cx="5653766" cy="2019801"/>
          </a:xfrm>
          <a:prstGeom prst="rect">
            <a:avLst/>
          </a:prstGeom>
          <a:solidFill>
            <a:schemeClr val="tx1">
              <a:lumMod val="65000"/>
              <a:lumOff val="35000"/>
            </a:schemeClr>
          </a:solidFill>
        </p:spPr>
        <p:txBody>
          <a:bodyPr vert="horz" lIns="91440" tIns="45720" rIns="91440" bIns="45720" rtlCol="0" anchor="t">
            <a:normAutofit fontScale="92500"/>
          </a:bodyPr>
          <a:lstStyle/>
          <a:p>
            <a:pPr>
              <a:lnSpc>
                <a:spcPct val="90000"/>
              </a:lnSpc>
              <a:spcAft>
                <a:spcPts val="800"/>
              </a:spcAft>
            </a:pPr>
            <a:r>
              <a:rPr lang="en-US" sz="1700" i="1" dirty="0">
                <a:solidFill>
                  <a:schemeClr val="bg2">
                    <a:lumMod val="75000"/>
                  </a:schemeClr>
                </a:solidFill>
                <a:effectLst/>
              </a:rPr>
              <a:t>“Through ongoing dialogue with local tourist operators and stakeholders, Visit Navik is encouraging the integration of Dark Sky elements into year-round offerings, particularly those aligned with northern lights tourism, immersive storytelling, and sustainable low-impact experiences. The ambition is to build on the momentum created through previous workshops and projects to gradually the niche in the </a:t>
            </a:r>
            <a:r>
              <a:rPr lang="en-US" sz="1700" i="1" dirty="0" err="1">
                <a:solidFill>
                  <a:schemeClr val="bg2">
                    <a:lumMod val="75000"/>
                  </a:schemeClr>
                </a:solidFill>
                <a:effectLst/>
              </a:rPr>
              <a:t>Narvik</a:t>
            </a:r>
            <a:r>
              <a:rPr lang="en-US" sz="1700" i="1" dirty="0">
                <a:solidFill>
                  <a:schemeClr val="bg2">
                    <a:lumMod val="75000"/>
                  </a:schemeClr>
                </a:solidFill>
                <a:effectLst/>
              </a:rPr>
              <a:t> region.” </a:t>
            </a:r>
          </a:p>
          <a:p>
            <a:pPr>
              <a:lnSpc>
                <a:spcPct val="90000"/>
              </a:lnSpc>
              <a:spcAft>
                <a:spcPts val="800"/>
              </a:spcAft>
            </a:pPr>
            <a:r>
              <a:rPr lang="en-US" sz="1700" i="1" dirty="0">
                <a:solidFill>
                  <a:schemeClr val="bg2">
                    <a:lumMod val="75000"/>
                  </a:schemeClr>
                </a:solidFill>
                <a:effectLst/>
              </a:rPr>
              <a:t>- </a:t>
            </a:r>
            <a:r>
              <a:rPr lang="da-DK" sz="1700" i="1" dirty="0">
                <a:solidFill>
                  <a:schemeClr val="bg2">
                    <a:lumMod val="75000"/>
                  </a:schemeClr>
                </a:solidFill>
              </a:rPr>
              <a:t>P</a:t>
            </a:r>
            <a:r>
              <a:rPr lang="da-DK" sz="1700" i="1" dirty="0">
                <a:solidFill>
                  <a:schemeClr val="bg2">
                    <a:lumMod val="75000"/>
                  </a:schemeClr>
                </a:solidFill>
                <a:effectLst/>
              </a:rPr>
              <a:t>roject manager at Visit Narvik</a:t>
            </a:r>
            <a:r>
              <a:rPr lang="en-US" sz="1700" i="1" dirty="0">
                <a:solidFill>
                  <a:schemeClr val="bg2">
                    <a:lumMod val="75000"/>
                  </a:schemeClr>
                </a:solidFill>
                <a:effectLst/>
              </a:rPr>
              <a:t>-</a:t>
            </a:r>
          </a:p>
        </p:txBody>
      </p:sp>
      <p:sp>
        <p:nvSpPr>
          <p:cNvPr id="17" name="TextBox 16">
            <a:extLst>
              <a:ext uri="{FF2B5EF4-FFF2-40B4-BE49-F238E27FC236}">
                <a16:creationId xmlns:a16="http://schemas.microsoft.com/office/drawing/2014/main" id="{2D3495DF-CFE3-EE5A-8AFF-49FD55A8CC1C}"/>
              </a:ext>
            </a:extLst>
          </p:cNvPr>
          <p:cNvSpPr txBox="1"/>
          <p:nvPr/>
        </p:nvSpPr>
        <p:spPr>
          <a:xfrm>
            <a:off x="212555" y="246129"/>
            <a:ext cx="5618106" cy="462789"/>
          </a:xfrm>
          <a:prstGeom prst="rect">
            <a:avLst/>
          </a:prstGeom>
        </p:spPr>
        <p:txBody>
          <a:bodyPr vert="horz" lIns="91440" tIns="45720" rIns="91440" bIns="45720" rtlCol="0" anchor="t">
            <a:noAutofit/>
          </a:bodyPr>
          <a:lstStyle/>
          <a:p>
            <a:pPr>
              <a:lnSpc>
                <a:spcPct val="90000"/>
              </a:lnSpc>
              <a:spcAft>
                <a:spcPts val="800"/>
              </a:spcAft>
            </a:pPr>
            <a:r>
              <a:rPr lang="en-US" sz="2800" dirty="0">
                <a:solidFill>
                  <a:schemeClr val="bg2">
                    <a:lumMod val="75000"/>
                  </a:schemeClr>
                </a:solidFill>
                <a:effectLst/>
              </a:rPr>
              <a:t>NORWAY</a:t>
            </a:r>
          </a:p>
        </p:txBody>
      </p:sp>
      <p:pic>
        <p:nvPicPr>
          <p:cNvPr id="2" name="ElevenLabs_2025-09-12T09_15_20_Brian_pre_sp95_s71_sb75_se0_b_m2">
            <a:hlinkClick r:id="" action="ppaction://media"/>
            <a:extLst>
              <a:ext uri="{FF2B5EF4-FFF2-40B4-BE49-F238E27FC236}">
                <a16:creationId xmlns:a16="http://schemas.microsoft.com/office/drawing/2014/main" id="{27D54FC0-DF45-B6C1-E933-EEE9ED51ED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92583" y="36871"/>
            <a:ext cx="487363" cy="487363"/>
          </a:xfrm>
          <a:prstGeom prst="rect">
            <a:avLst/>
          </a:prstGeom>
        </p:spPr>
      </p:pic>
    </p:spTree>
    <p:extLst>
      <p:ext uri="{BB962C8B-B14F-4D97-AF65-F5344CB8AC3E}">
        <p14:creationId xmlns:p14="http://schemas.microsoft.com/office/powerpoint/2010/main" val="1005059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3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33D00CE-5C47-0790-749D-D8F3E6F47D59}"/>
            </a:ext>
          </a:extLst>
        </p:cNvPr>
        <p:cNvGrpSpPr/>
        <p:nvPr/>
      </p:nvGrpSpPr>
      <p:grpSpPr>
        <a:xfrm>
          <a:off x="0" y="0"/>
          <a:ext cx="0" cy="0"/>
          <a:chOff x="0" y="0"/>
          <a:chExt cx="0" cy="0"/>
        </a:xfrm>
      </p:grpSpPr>
      <p:sp>
        <p:nvSpPr>
          <p:cNvPr id="44" name="Rectangle 43">
            <a:extLst>
              <a:ext uri="{FF2B5EF4-FFF2-40B4-BE49-F238E27FC236}">
                <a16:creationId xmlns:a16="http://schemas.microsoft.com/office/drawing/2014/main" id="{B250C39F-3F6C-4D53-86D2-7BC6B2FF60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54171756-277C-CB17-17F2-502826BC0A2A}"/>
              </a:ext>
            </a:extLst>
          </p:cNvPr>
          <p:cNvPicPr>
            <a:picLocks noChangeAspect="1"/>
          </p:cNvPicPr>
          <p:nvPr/>
        </p:nvPicPr>
        <p:blipFill>
          <a:blip r:embed="rId4"/>
          <a:srcRect l="1333"/>
          <a:stretch>
            <a:fillRect/>
          </a:stretch>
        </p:blipFill>
        <p:spPr>
          <a:xfrm>
            <a:off x="20" y="10"/>
            <a:ext cx="12191980" cy="6857990"/>
          </a:xfrm>
          <a:prstGeom prst="rect">
            <a:avLst/>
          </a:prstGeom>
        </p:spPr>
      </p:pic>
      <p:sp>
        <p:nvSpPr>
          <p:cNvPr id="45" name="Rectangle 44">
            <a:extLst>
              <a:ext uri="{FF2B5EF4-FFF2-40B4-BE49-F238E27FC236}">
                <a16:creationId xmlns:a16="http://schemas.microsoft.com/office/drawing/2014/main" id="{70A48D59-8581-41F7-B529-F4617FE07A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46000">
                <a:schemeClr val="tx1">
                  <a:lumMod val="95000"/>
                  <a:lumOff val="5000"/>
                </a:schemeClr>
              </a:gs>
              <a:gs pos="90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96F5FA10-B928-144A-777E-81A4C9431D72}"/>
              </a:ext>
            </a:extLst>
          </p:cNvPr>
          <p:cNvSpPr txBox="1"/>
          <p:nvPr/>
        </p:nvSpPr>
        <p:spPr>
          <a:xfrm>
            <a:off x="212555" y="1062508"/>
            <a:ext cx="7242265" cy="3011514"/>
          </a:xfrm>
          <a:prstGeom prst="rect">
            <a:avLst/>
          </a:prstGeom>
        </p:spPr>
        <p:txBody>
          <a:bodyPr vert="horz" lIns="91440" tIns="45720" rIns="91440" bIns="45720" rtlCol="0">
            <a:noAutofit/>
          </a:bodyPr>
          <a:lstStyle/>
          <a:p>
            <a:pPr>
              <a:lnSpc>
                <a:spcPct val="90000"/>
              </a:lnSpc>
              <a:spcAft>
                <a:spcPts val="800"/>
              </a:spcAft>
            </a:pPr>
            <a:r>
              <a:rPr lang="en-US" sz="1600" i="1" dirty="0">
                <a:solidFill>
                  <a:schemeClr val="tx1">
                    <a:lumMod val="50000"/>
                    <a:lumOff val="50000"/>
                  </a:schemeClr>
                </a:solidFill>
                <a:effectLst/>
              </a:rPr>
              <a:t>“Dark Skies Tourism was a completely new concept for us at </a:t>
            </a:r>
            <a:r>
              <a:rPr lang="en-US" sz="1600" i="1" dirty="0" err="1">
                <a:solidFill>
                  <a:schemeClr val="tx1">
                    <a:lumMod val="50000"/>
                    <a:lumOff val="50000"/>
                  </a:schemeClr>
                </a:solidFill>
                <a:effectLst/>
              </a:rPr>
              <a:t>Comhlacht</a:t>
            </a:r>
            <a:r>
              <a:rPr lang="en-US" sz="1600" i="1" dirty="0">
                <a:solidFill>
                  <a:schemeClr val="tx1">
                    <a:lumMod val="50000"/>
                    <a:lumOff val="50000"/>
                  </a:schemeClr>
                </a:solidFill>
                <a:effectLst/>
              </a:rPr>
              <a:t> </a:t>
            </a:r>
            <a:r>
              <a:rPr lang="en-US" sz="1600" i="1" dirty="0" err="1">
                <a:solidFill>
                  <a:schemeClr val="tx1">
                    <a:lumMod val="50000"/>
                    <a:lumOff val="50000"/>
                  </a:schemeClr>
                </a:solidFill>
                <a:effectLst/>
              </a:rPr>
              <a:t>Forbartha</a:t>
            </a:r>
            <a:r>
              <a:rPr lang="en-US" sz="1600" i="1" dirty="0">
                <a:solidFill>
                  <a:schemeClr val="tx1">
                    <a:lumMod val="50000"/>
                    <a:lumOff val="50000"/>
                  </a:schemeClr>
                </a:solidFill>
                <a:effectLst/>
              </a:rPr>
              <a:t> Inis </a:t>
            </a:r>
            <a:r>
              <a:rPr lang="en-US" sz="1600" i="1" dirty="0" err="1">
                <a:solidFill>
                  <a:schemeClr val="tx1">
                    <a:lumMod val="50000"/>
                    <a:lumOff val="50000"/>
                  </a:schemeClr>
                </a:solidFill>
                <a:effectLst/>
              </a:rPr>
              <a:t>Meáin</a:t>
            </a:r>
            <a:r>
              <a:rPr lang="en-US" sz="1600" i="1" dirty="0">
                <a:solidFill>
                  <a:schemeClr val="tx1">
                    <a:lumMod val="50000"/>
                    <a:lumOff val="50000"/>
                  </a:schemeClr>
                </a:solidFill>
                <a:effectLst/>
              </a:rPr>
              <a:t>, and we were grateful to be brought into the GLOW project by Martina and </a:t>
            </a:r>
            <a:r>
              <a:rPr lang="en-US" sz="1600" i="1" dirty="0" err="1">
                <a:solidFill>
                  <a:schemeClr val="tx1">
                    <a:lumMod val="50000"/>
                    <a:lumOff val="50000"/>
                  </a:schemeClr>
                </a:solidFill>
                <a:effectLst/>
              </a:rPr>
              <a:t>Údarás</a:t>
            </a:r>
            <a:r>
              <a:rPr lang="en-US" sz="1600" i="1" dirty="0">
                <a:solidFill>
                  <a:schemeClr val="tx1">
                    <a:lumMod val="50000"/>
                    <a:lumOff val="50000"/>
                  </a:schemeClr>
                </a:solidFill>
                <a:effectLst/>
              </a:rPr>
              <a:t> </a:t>
            </a:r>
            <a:r>
              <a:rPr lang="en-US" sz="1600" i="1" dirty="0" err="1">
                <a:solidFill>
                  <a:schemeClr val="tx1">
                    <a:lumMod val="50000"/>
                    <a:lumOff val="50000"/>
                  </a:schemeClr>
                </a:solidFill>
                <a:effectLst/>
              </a:rPr>
              <a:t>na</a:t>
            </a:r>
            <a:r>
              <a:rPr lang="en-US" sz="1600" i="1" dirty="0">
                <a:solidFill>
                  <a:schemeClr val="tx1">
                    <a:lumMod val="50000"/>
                    <a:lumOff val="50000"/>
                  </a:schemeClr>
                </a:solidFill>
                <a:effectLst/>
              </a:rPr>
              <a:t> </a:t>
            </a:r>
            <a:r>
              <a:rPr lang="en-US" sz="1600" i="1" dirty="0" err="1">
                <a:solidFill>
                  <a:schemeClr val="tx1">
                    <a:lumMod val="50000"/>
                    <a:lumOff val="50000"/>
                  </a:schemeClr>
                </a:solidFill>
                <a:effectLst/>
              </a:rPr>
              <a:t>Gaeltachta</a:t>
            </a:r>
            <a:r>
              <a:rPr lang="en-US" sz="1600" i="1" dirty="0">
                <a:solidFill>
                  <a:schemeClr val="tx1">
                    <a:lumMod val="50000"/>
                    <a:lumOff val="50000"/>
                  </a:schemeClr>
                </a:solidFill>
                <a:effectLst/>
              </a:rPr>
              <a:t>. Through GLOW, we had the opportunity to attend workshops, gain valuable insights, and learn from the experiences of other </a:t>
            </a:r>
            <a:r>
              <a:rPr lang="en-US" sz="1600" i="1" dirty="0" err="1">
                <a:solidFill>
                  <a:schemeClr val="tx1">
                    <a:lumMod val="50000"/>
                    <a:lumOff val="50000"/>
                  </a:schemeClr>
                </a:solidFill>
                <a:effectLst/>
              </a:rPr>
              <a:t>organisations</a:t>
            </a:r>
            <a:r>
              <a:rPr lang="en-US" sz="1600" i="1" dirty="0">
                <a:solidFill>
                  <a:schemeClr val="tx1">
                    <a:lumMod val="50000"/>
                    <a:lumOff val="50000"/>
                  </a:schemeClr>
                </a:solidFill>
                <a:effectLst/>
              </a:rPr>
              <a:t> actively promoting and protecting dark skies. </a:t>
            </a:r>
          </a:p>
          <a:p>
            <a:pPr>
              <a:lnSpc>
                <a:spcPct val="90000"/>
              </a:lnSpc>
              <a:spcAft>
                <a:spcPts val="800"/>
              </a:spcAft>
            </a:pPr>
            <a:r>
              <a:rPr lang="en-US" sz="1600" i="1" dirty="0">
                <a:solidFill>
                  <a:schemeClr val="tx1">
                    <a:lumMod val="50000"/>
                    <a:lumOff val="50000"/>
                  </a:schemeClr>
                </a:solidFill>
                <a:effectLst/>
              </a:rPr>
              <a:t>The support we received, including start-up kits, booklets, and other resources was incredibly helpful and played a key role in our learning journey. GLOW has been instrumental in building our capacity, and without it and Martina’s guidance we would not be in the position we are today. We now look forward to promoting Dark Skies Tourism independently and using it as a means to extend the tourism season on our island.” </a:t>
            </a:r>
          </a:p>
          <a:p>
            <a:pPr>
              <a:lnSpc>
                <a:spcPct val="90000"/>
              </a:lnSpc>
              <a:spcAft>
                <a:spcPts val="800"/>
              </a:spcAft>
            </a:pPr>
            <a:r>
              <a:rPr lang="en-US" sz="1600" i="1" dirty="0">
                <a:solidFill>
                  <a:schemeClr val="tx1">
                    <a:lumMod val="50000"/>
                    <a:lumOff val="50000"/>
                  </a:schemeClr>
                </a:solidFill>
                <a:effectLst/>
              </a:rPr>
              <a:t>- R</a:t>
            </a:r>
            <a:r>
              <a:rPr lang="en-US" sz="1600" i="1" dirty="0">
                <a:solidFill>
                  <a:schemeClr val="tx1">
                    <a:lumMod val="50000"/>
                    <a:lumOff val="50000"/>
                  </a:schemeClr>
                </a:solidFill>
              </a:rPr>
              <a:t>epresentative of </a:t>
            </a:r>
            <a:r>
              <a:rPr lang="en-US" sz="1600" i="1" dirty="0" err="1">
                <a:solidFill>
                  <a:schemeClr val="tx1">
                    <a:lumMod val="50000"/>
                    <a:lumOff val="50000"/>
                  </a:schemeClr>
                </a:solidFill>
              </a:rPr>
              <a:t>Comhlacht</a:t>
            </a:r>
            <a:r>
              <a:rPr lang="en-US" sz="1600" i="1" dirty="0">
                <a:solidFill>
                  <a:schemeClr val="tx1">
                    <a:lumMod val="50000"/>
                    <a:lumOff val="50000"/>
                  </a:schemeClr>
                </a:solidFill>
              </a:rPr>
              <a:t> </a:t>
            </a:r>
            <a:r>
              <a:rPr lang="en-US" sz="1600" i="1" dirty="0" err="1">
                <a:solidFill>
                  <a:schemeClr val="tx1">
                    <a:lumMod val="50000"/>
                    <a:lumOff val="50000"/>
                  </a:schemeClr>
                </a:solidFill>
              </a:rPr>
              <a:t>Forbartha</a:t>
            </a:r>
            <a:r>
              <a:rPr lang="en-US" sz="1600" i="1" dirty="0">
                <a:solidFill>
                  <a:schemeClr val="tx1">
                    <a:lumMod val="50000"/>
                    <a:lumOff val="50000"/>
                  </a:schemeClr>
                </a:solidFill>
              </a:rPr>
              <a:t> Inis </a:t>
            </a:r>
            <a:r>
              <a:rPr lang="en-US" sz="1600" i="1" dirty="0" err="1">
                <a:solidFill>
                  <a:schemeClr val="tx1">
                    <a:lumMod val="50000"/>
                    <a:lumOff val="50000"/>
                  </a:schemeClr>
                </a:solidFill>
              </a:rPr>
              <a:t>Meáin</a:t>
            </a:r>
            <a:r>
              <a:rPr lang="en-US" sz="1600" i="1" dirty="0">
                <a:solidFill>
                  <a:schemeClr val="tx1">
                    <a:lumMod val="50000"/>
                    <a:lumOff val="50000"/>
                  </a:schemeClr>
                </a:solidFill>
              </a:rPr>
              <a:t> </a:t>
            </a:r>
            <a:r>
              <a:rPr lang="en-US" sz="1600" i="1" dirty="0">
                <a:solidFill>
                  <a:schemeClr val="tx1">
                    <a:lumMod val="50000"/>
                    <a:lumOff val="50000"/>
                  </a:schemeClr>
                </a:solidFill>
                <a:effectLst/>
              </a:rPr>
              <a:t>-</a:t>
            </a:r>
          </a:p>
          <a:p>
            <a:pPr indent="-228600">
              <a:lnSpc>
                <a:spcPct val="90000"/>
              </a:lnSpc>
              <a:spcAft>
                <a:spcPts val="800"/>
              </a:spcAft>
              <a:buFont typeface="Arial" panose="020B0604020202020204" pitchFamily="34" charset="0"/>
              <a:buChar char="•"/>
            </a:pPr>
            <a:endParaRPr lang="en-US" sz="1600" i="1" dirty="0">
              <a:solidFill>
                <a:schemeClr val="tx1">
                  <a:lumMod val="50000"/>
                  <a:lumOff val="50000"/>
                </a:schemeClr>
              </a:solidFill>
              <a:effectLst/>
            </a:endParaRPr>
          </a:p>
        </p:txBody>
      </p:sp>
      <p:sp>
        <p:nvSpPr>
          <p:cNvPr id="21" name="TextBox 20">
            <a:extLst>
              <a:ext uri="{FF2B5EF4-FFF2-40B4-BE49-F238E27FC236}">
                <a16:creationId xmlns:a16="http://schemas.microsoft.com/office/drawing/2014/main" id="{627A196D-0895-CF2B-DE7F-66431C61D030}"/>
              </a:ext>
            </a:extLst>
          </p:cNvPr>
          <p:cNvSpPr txBox="1"/>
          <p:nvPr/>
        </p:nvSpPr>
        <p:spPr>
          <a:xfrm>
            <a:off x="212555" y="4705650"/>
            <a:ext cx="7078979" cy="1677928"/>
          </a:xfrm>
          <a:prstGeom prst="rect">
            <a:avLst/>
          </a:prstGeom>
        </p:spPr>
        <p:txBody>
          <a:bodyPr vert="horz" lIns="91440" tIns="45720" rIns="91440" bIns="45720" rtlCol="0">
            <a:normAutofit/>
          </a:bodyPr>
          <a:lstStyle/>
          <a:p>
            <a:pPr>
              <a:lnSpc>
                <a:spcPct val="90000"/>
              </a:lnSpc>
              <a:spcAft>
                <a:spcPts val="800"/>
              </a:spcAft>
            </a:pPr>
            <a:r>
              <a:rPr lang="en-US" sz="1600" i="1" dirty="0">
                <a:solidFill>
                  <a:schemeClr val="bg2">
                    <a:lumMod val="75000"/>
                  </a:schemeClr>
                </a:solidFill>
                <a:effectLst/>
              </a:rPr>
              <a:t>“Involvement with the project has been a very positive experience. The introduction to dark sky walks is a venture we hope to develop locally and also raise awareness regarding light pollution which is a very important step. With the stargazing kit we have received we hope to promote and develop this exciting project.” </a:t>
            </a:r>
          </a:p>
          <a:p>
            <a:pPr>
              <a:lnSpc>
                <a:spcPct val="90000"/>
              </a:lnSpc>
              <a:spcAft>
                <a:spcPts val="800"/>
              </a:spcAft>
            </a:pPr>
            <a:r>
              <a:rPr lang="en-US" sz="1600" i="1" dirty="0">
                <a:solidFill>
                  <a:schemeClr val="bg2">
                    <a:lumMod val="75000"/>
                  </a:schemeClr>
                </a:solidFill>
                <a:effectLst/>
              </a:rPr>
              <a:t>- G</a:t>
            </a:r>
            <a:r>
              <a:rPr lang="en-US" sz="1600" i="1" dirty="0">
                <a:solidFill>
                  <a:schemeClr val="bg2">
                    <a:lumMod val="75000"/>
                  </a:schemeClr>
                </a:solidFill>
              </a:rPr>
              <a:t>eologist at Joyce Country and Western Lakes Geopark </a:t>
            </a:r>
            <a:r>
              <a:rPr lang="en-US" sz="1600" i="1" dirty="0">
                <a:solidFill>
                  <a:schemeClr val="bg2">
                    <a:lumMod val="75000"/>
                  </a:schemeClr>
                </a:solidFill>
                <a:effectLst/>
              </a:rPr>
              <a:t>-</a:t>
            </a:r>
          </a:p>
          <a:p>
            <a:pPr indent="-228600">
              <a:lnSpc>
                <a:spcPct val="90000"/>
              </a:lnSpc>
              <a:spcAft>
                <a:spcPts val="800"/>
              </a:spcAft>
              <a:buFont typeface="Arial" panose="020B0604020202020204" pitchFamily="34" charset="0"/>
              <a:buChar char="•"/>
            </a:pPr>
            <a:endParaRPr lang="en-US" sz="1600" i="1" dirty="0">
              <a:solidFill>
                <a:schemeClr val="bg2">
                  <a:lumMod val="75000"/>
                </a:schemeClr>
              </a:solidFill>
              <a:effectLst/>
            </a:endParaRPr>
          </a:p>
        </p:txBody>
      </p:sp>
      <p:sp>
        <p:nvSpPr>
          <p:cNvPr id="22" name="TextBox 21">
            <a:extLst>
              <a:ext uri="{FF2B5EF4-FFF2-40B4-BE49-F238E27FC236}">
                <a16:creationId xmlns:a16="http://schemas.microsoft.com/office/drawing/2014/main" id="{2FC27F70-C501-23BC-B509-EC5A02908F45}"/>
              </a:ext>
            </a:extLst>
          </p:cNvPr>
          <p:cNvSpPr txBox="1"/>
          <p:nvPr/>
        </p:nvSpPr>
        <p:spPr>
          <a:xfrm>
            <a:off x="212555" y="246129"/>
            <a:ext cx="5618106" cy="462789"/>
          </a:xfrm>
          <a:prstGeom prst="rect">
            <a:avLst/>
          </a:prstGeom>
        </p:spPr>
        <p:txBody>
          <a:bodyPr vert="horz" lIns="91440" tIns="45720" rIns="91440" bIns="45720" rtlCol="0" anchor="t">
            <a:noAutofit/>
          </a:bodyPr>
          <a:lstStyle/>
          <a:p>
            <a:pPr>
              <a:lnSpc>
                <a:spcPct val="90000"/>
              </a:lnSpc>
              <a:spcAft>
                <a:spcPts val="800"/>
              </a:spcAft>
            </a:pPr>
            <a:r>
              <a:rPr lang="en-US" sz="2800" dirty="0">
                <a:solidFill>
                  <a:schemeClr val="bg2">
                    <a:lumMod val="75000"/>
                  </a:schemeClr>
                </a:solidFill>
              </a:rPr>
              <a:t>IRELAND</a:t>
            </a:r>
            <a:endParaRPr lang="en-US" sz="2800" dirty="0">
              <a:solidFill>
                <a:schemeClr val="bg2">
                  <a:lumMod val="75000"/>
                </a:schemeClr>
              </a:solidFill>
              <a:effectLst/>
            </a:endParaRPr>
          </a:p>
        </p:txBody>
      </p:sp>
      <p:pic>
        <p:nvPicPr>
          <p:cNvPr id="2" name="ElevenLabs_2025-09-12T09_16_36_Brian_pre_sp95_s71_sb75_se0_b_m2">
            <a:hlinkClick r:id="" action="ppaction://media"/>
            <a:extLst>
              <a:ext uri="{FF2B5EF4-FFF2-40B4-BE49-F238E27FC236}">
                <a16:creationId xmlns:a16="http://schemas.microsoft.com/office/drawing/2014/main" id="{B54B3B0F-1620-5EB6-BD7C-3864147F53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99292" y="2447"/>
            <a:ext cx="487363" cy="487363"/>
          </a:xfrm>
          <a:prstGeom prst="rect">
            <a:avLst/>
          </a:prstGeom>
        </p:spPr>
      </p:pic>
    </p:spTree>
    <p:extLst>
      <p:ext uri="{BB962C8B-B14F-4D97-AF65-F5344CB8AC3E}">
        <p14:creationId xmlns:p14="http://schemas.microsoft.com/office/powerpoint/2010/main" val="2637513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8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347</TotalTime>
  <Words>1848</Words>
  <Application>Microsoft Office PowerPoint</Application>
  <PresentationFormat>Widescreen</PresentationFormat>
  <Paragraphs>67</Paragraphs>
  <Slides>12</Slides>
  <Notes>0</Notes>
  <HiddenSlides>0</HiddenSlides>
  <MMClips>12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Aptos</vt:lpstr>
      <vt:lpstr>Aptos Display</vt:lpstr>
      <vt:lpstr>Arial</vt:lpstr>
      <vt:lpstr>Calibri</vt:lpstr>
      <vt:lpstr>Wingdings</vt:lpstr>
      <vt:lpstr>Office Theme</vt:lpstr>
      <vt:lpstr>GLOW2.0  PROJECT TESTIMONIALS SUMMARY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Silvennoinen Daisy</dc:creator>
  <cp:lastModifiedBy>Silvennoinen Daisy</cp:lastModifiedBy>
  <cp:revision>19</cp:revision>
  <dcterms:created xsi:type="dcterms:W3CDTF">2025-09-11T07:35:16Z</dcterms:created>
  <dcterms:modified xsi:type="dcterms:W3CDTF">2025-09-12T13:25:28Z</dcterms:modified>
</cp:coreProperties>
</file>