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81" r:id="rId5"/>
  </p:sldMasterIdLst>
  <p:notesMasterIdLst>
    <p:notesMasterId r:id="rId13"/>
  </p:notesMasterIdLst>
  <p:sldIdLst>
    <p:sldId id="4220" r:id="rId6"/>
    <p:sldId id="4223" r:id="rId7"/>
    <p:sldId id="4221" r:id="rId8"/>
    <p:sldId id="4222" r:id="rId9"/>
    <p:sldId id="4209" r:id="rId10"/>
    <p:sldId id="4226" r:id="rId11"/>
    <p:sldId id="322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84F972-78A7-88CD-ACDF-B3E3C2F156FF}" name="Lampi Marianne" initials="LM" userId="S::marianne.lampi@jamk.fi::02b0b7cc-6e51-489f-88f0-7eb4757c203f" providerId="AD"/>
  <p188:author id="{D1474897-FC2F-F13A-756F-42BCE67AC125}" name="Knuuttila Kirsi" initials="KK" userId="S::kirsi.knuuttila@jamk.fi::fbf0a331-d736-4088-8733-b193e5e8ec8d" providerId="AD"/>
  <p188:author id="{632DF6AC-70EF-BA4B-327F-7E6F3D5C2187}" name="Barbro Kalla" initials="BK" userId="S::barbro.kalla@biofuelregion.se::2cfaa98e-1aef-4b5c-ae86-a3b71fa82b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272"/>
    <a:srgbClr val="78C7BE"/>
    <a:srgbClr val="6372E5"/>
    <a:srgbClr val="EBECEC"/>
    <a:srgbClr val="19B9A8"/>
    <a:srgbClr val="003399"/>
    <a:srgbClr val="166DAE"/>
    <a:srgbClr val="B0C84F"/>
    <a:srgbClr val="B0C84C"/>
    <a:srgbClr val="0A4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Svensson" userId="1e8d837f-6111-4c4a-b48d-b0f0baea9991" providerId="ADAL" clId="{635B88AF-8735-499C-9F3F-D7F52B18CA8B}"/>
    <pc:docChg chg="custSel delSld modSld">
      <pc:chgData name="Martin Svensson" userId="1e8d837f-6111-4c4a-b48d-b0f0baea9991" providerId="ADAL" clId="{635B88AF-8735-499C-9F3F-D7F52B18CA8B}" dt="2026-04-09T07:53:37.763" v="145" actId="20577"/>
      <pc:docMkLst>
        <pc:docMk/>
      </pc:docMkLst>
      <pc:sldChg chg="modSp mod">
        <pc:chgData name="Martin Svensson" userId="1e8d837f-6111-4c4a-b48d-b0f0baea9991" providerId="ADAL" clId="{635B88AF-8735-499C-9F3F-D7F52B18CA8B}" dt="2026-03-31T08:23:10.203" v="7" actId="20577"/>
        <pc:sldMkLst>
          <pc:docMk/>
          <pc:sldMk cId="3836595550" sldId="4221"/>
        </pc:sldMkLst>
        <pc:spChg chg="mod">
          <ac:chgData name="Martin Svensson" userId="1e8d837f-6111-4c4a-b48d-b0f0baea9991" providerId="ADAL" clId="{635B88AF-8735-499C-9F3F-D7F52B18CA8B}" dt="2026-03-31T08:23:10.203" v="7" actId="20577"/>
          <ac:spMkLst>
            <pc:docMk/>
            <pc:sldMk cId="3836595550" sldId="4221"/>
            <ac:spMk id="12" creationId="{014C3404-193E-B058-DC24-C7D9A2975539}"/>
          </ac:spMkLst>
        </pc:spChg>
      </pc:sldChg>
      <pc:sldChg chg="delSp modSp mod">
        <pc:chgData name="Martin Svensson" userId="1e8d837f-6111-4c4a-b48d-b0f0baea9991" providerId="ADAL" clId="{635B88AF-8735-499C-9F3F-D7F52B18CA8B}" dt="2026-04-07T13:50:35.260" v="130" actId="478"/>
        <pc:sldMkLst>
          <pc:docMk/>
          <pc:sldMk cId="170769329" sldId="4222"/>
        </pc:sldMkLst>
        <pc:spChg chg="mod">
          <ac:chgData name="Martin Svensson" userId="1e8d837f-6111-4c4a-b48d-b0f0baea9991" providerId="ADAL" clId="{635B88AF-8735-499C-9F3F-D7F52B18CA8B}" dt="2026-04-07T13:48:04.156" v="100" actId="20577"/>
          <ac:spMkLst>
            <pc:docMk/>
            <pc:sldMk cId="170769329" sldId="4222"/>
            <ac:spMk id="9" creationId="{CFC118E3-2988-0267-0379-1ECC1C7571C8}"/>
          </ac:spMkLst>
        </pc:spChg>
        <pc:spChg chg="mod">
          <ac:chgData name="Martin Svensson" userId="1e8d837f-6111-4c4a-b48d-b0f0baea9991" providerId="ADAL" clId="{635B88AF-8735-499C-9F3F-D7F52B18CA8B}" dt="2026-04-07T13:50:31.868" v="129" actId="20577"/>
          <ac:spMkLst>
            <pc:docMk/>
            <pc:sldMk cId="170769329" sldId="4222"/>
            <ac:spMk id="12" creationId="{1E83AC39-0608-63F3-13BB-5757AD04C17C}"/>
          </ac:spMkLst>
        </pc:spChg>
      </pc:sldChg>
      <pc:sldChg chg="modSp mod">
        <pc:chgData name="Martin Svensson" userId="1e8d837f-6111-4c4a-b48d-b0f0baea9991" providerId="ADAL" clId="{635B88AF-8735-499C-9F3F-D7F52B18CA8B}" dt="2026-04-09T07:53:37.763" v="145" actId="20577"/>
        <pc:sldMkLst>
          <pc:docMk/>
          <pc:sldMk cId="1417002660" sldId="4223"/>
        </pc:sldMkLst>
        <pc:spChg chg="mod">
          <ac:chgData name="Martin Svensson" userId="1e8d837f-6111-4c4a-b48d-b0f0baea9991" providerId="ADAL" clId="{635B88AF-8735-499C-9F3F-D7F52B18CA8B}" dt="2026-04-09T07:53:37.763" v="145" actId="20577"/>
          <ac:spMkLst>
            <pc:docMk/>
            <pc:sldMk cId="1417002660" sldId="4223"/>
            <ac:spMk id="5" creationId="{8265E553-20D2-3553-9183-C94D22740F8F}"/>
          </ac:spMkLst>
        </pc:spChg>
      </pc:sldChg>
      <pc:sldChg chg="modSp">
        <pc:chgData name="Martin Svensson" userId="1e8d837f-6111-4c4a-b48d-b0f0baea9991" providerId="ADAL" clId="{635B88AF-8735-499C-9F3F-D7F52B18CA8B}" dt="2026-03-31T08:27:26.356" v="9" actId="14826"/>
        <pc:sldMkLst>
          <pc:docMk/>
          <pc:sldMk cId="2882946394" sldId="4226"/>
        </pc:sldMkLst>
        <pc:picChg chg="mod">
          <ac:chgData name="Martin Svensson" userId="1e8d837f-6111-4c4a-b48d-b0f0baea9991" providerId="ADAL" clId="{635B88AF-8735-499C-9F3F-D7F52B18CA8B}" dt="2026-03-31T08:27:26.356" v="9" actId="14826"/>
          <ac:picMkLst>
            <pc:docMk/>
            <pc:sldMk cId="2882946394" sldId="4226"/>
            <ac:picMk id="3" creationId="{4BF0AEA7-E9E1-D052-F6EF-E648CA5B9360}"/>
          </ac:picMkLst>
        </pc:picChg>
      </pc:sldChg>
    </pc:docChg>
  </pc:docChgLst>
  <pc:docChgLst>
    <pc:chgData name="Eva Fridman" userId="07c3ad4d-afd8-4a44-849a-5225674e71cb" providerId="ADAL" clId="{3A873394-7D96-4C5D-B922-D650DF2ADC04}"/>
    <pc:docChg chg="custSel modSld">
      <pc:chgData name="Eva Fridman" userId="07c3ad4d-afd8-4a44-849a-5225674e71cb" providerId="ADAL" clId="{3A873394-7D96-4C5D-B922-D650DF2ADC04}" dt="2026-03-31T08:24:41.975" v="1927" actId="6549"/>
      <pc:docMkLst>
        <pc:docMk/>
      </pc:docMkLst>
      <pc:sldChg chg="modSp mod">
        <pc:chgData name="Eva Fridman" userId="07c3ad4d-afd8-4a44-849a-5225674e71cb" providerId="ADAL" clId="{3A873394-7D96-4C5D-B922-D650DF2ADC04}" dt="2026-03-31T08:24:41.975" v="1927" actId="6549"/>
        <pc:sldMkLst>
          <pc:docMk/>
          <pc:sldMk cId="3836595550" sldId="4221"/>
        </pc:sldMkLst>
        <pc:spChg chg="mod">
          <ac:chgData name="Eva Fridman" userId="07c3ad4d-afd8-4a44-849a-5225674e71cb" providerId="ADAL" clId="{3A873394-7D96-4C5D-B922-D650DF2ADC04}" dt="2026-03-31T07:29:13.066" v="1847" actId="6549"/>
          <ac:spMkLst>
            <pc:docMk/>
            <pc:sldMk cId="3836595550" sldId="4221"/>
            <ac:spMk id="9" creationId="{C0AE2290-24E4-6851-FE9C-E2C60BF6317A}"/>
          </ac:spMkLst>
        </pc:spChg>
        <pc:spChg chg="mod">
          <ac:chgData name="Eva Fridman" userId="07c3ad4d-afd8-4a44-849a-5225674e71cb" providerId="ADAL" clId="{3A873394-7D96-4C5D-B922-D650DF2ADC04}" dt="2026-03-27T06:50:25.004" v="533" actId="33524"/>
          <ac:spMkLst>
            <pc:docMk/>
            <pc:sldMk cId="3836595550" sldId="4221"/>
            <ac:spMk id="10" creationId="{A78F63F0-ECF5-0670-5249-35011E9EDE2A}"/>
          </ac:spMkLst>
        </pc:spChg>
        <pc:spChg chg="mod">
          <ac:chgData name="Eva Fridman" userId="07c3ad4d-afd8-4a44-849a-5225674e71cb" providerId="ADAL" clId="{3A873394-7D96-4C5D-B922-D650DF2ADC04}" dt="2026-03-31T08:24:41.975" v="1927" actId="6549"/>
          <ac:spMkLst>
            <pc:docMk/>
            <pc:sldMk cId="3836595550" sldId="4221"/>
            <ac:spMk id="11" creationId="{1123BEF3-58C9-0A98-DE26-AF341C6C9B93}"/>
          </ac:spMkLst>
        </pc:spChg>
        <pc:spChg chg="mod">
          <ac:chgData name="Eva Fridman" userId="07c3ad4d-afd8-4a44-849a-5225674e71cb" providerId="ADAL" clId="{3A873394-7D96-4C5D-B922-D650DF2ADC04}" dt="2026-03-31T08:24:21.632" v="1926"/>
          <ac:spMkLst>
            <pc:docMk/>
            <pc:sldMk cId="3836595550" sldId="4221"/>
            <ac:spMk id="12" creationId="{014C3404-193E-B058-DC24-C7D9A2975539}"/>
          </ac:spMkLst>
        </pc:spChg>
      </pc:sldChg>
    </pc:docChg>
  </pc:docChgLst>
  <pc:docChgLst>
    <pc:chgData name="Ida Norberg" userId="7c3a9e06-c363-4696-86da-ae0b09dc8031" providerId="ADAL" clId="{B2610A11-2BB9-41F3-A5DD-361E93388A6B}"/>
    <pc:docChg chg="undo redo custSel addSld delSld modSld sldOrd modMainMaster">
      <pc:chgData name="Ida Norberg" userId="7c3a9e06-c363-4696-86da-ae0b09dc8031" providerId="ADAL" clId="{B2610A11-2BB9-41F3-A5DD-361E93388A6B}" dt="2026-03-31T08:21:28.741" v="2035" actId="27636"/>
      <pc:docMkLst>
        <pc:docMk/>
      </pc:docMkLst>
      <pc:sldChg chg="modSp mod">
        <pc:chgData name="Ida Norberg" userId="7c3a9e06-c363-4696-86da-ae0b09dc8031" providerId="ADAL" clId="{B2610A11-2BB9-41F3-A5DD-361E93388A6B}" dt="2026-03-27T08:15:39.532" v="1899" actId="20577"/>
        <pc:sldMkLst>
          <pc:docMk/>
          <pc:sldMk cId="2566337980" sldId="4220"/>
        </pc:sldMkLst>
        <pc:spChg chg="mod">
          <ac:chgData name="Ida Norberg" userId="7c3a9e06-c363-4696-86da-ae0b09dc8031" providerId="ADAL" clId="{B2610A11-2BB9-41F3-A5DD-361E93388A6B}" dt="2026-03-27T08:15:39.532" v="1899" actId="20577"/>
          <ac:spMkLst>
            <pc:docMk/>
            <pc:sldMk cId="2566337980" sldId="4220"/>
            <ac:spMk id="3" creationId="{9E021C56-8F06-5FE9-E0EB-5075657D09AA}"/>
          </ac:spMkLst>
        </pc:spChg>
      </pc:sldChg>
      <pc:sldChg chg="addSp delSp modSp mod">
        <pc:chgData name="Ida Norberg" userId="7c3a9e06-c363-4696-86da-ae0b09dc8031" providerId="ADAL" clId="{B2610A11-2BB9-41F3-A5DD-361E93388A6B}" dt="2026-03-27T08:26:13.809" v="1989" actId="20577"/>
        <pc:sldMkLst>
          <pc:docMk/>
          <pc:sldMk cId="3836595550" sldId="4221"/>
        </pc:sldMkLst>
        <pc:spChg chg="mod">
          <ac:chgData name="Ida Norberg" userId="7c3a9e06-c363-4696-86da-ae0b09dc8031" providerId="ADAL" clId="{B2610A11-2BB9-41F3-A5DD-361E93388A6B}" dt="2026-03-24T08:57:38.803" v="1738" actId="20577"/>
          <ac:spMkLst>
            <pc:docMk/>
            <pc:sldMk cId="3836595550" sldId="4221"/>
            <ac:spMk id="10" creationId="{A78F63F0-ECF5-0670-5249-35011E9EDE2A}"/>
          </ac:spMkLst>
        </pc:spChg>
        <pc:spChg chg="mod">
          <ac:chgData name="Ida Norberg" userId="7c3a9e06-c363-4696-86da-ae0b09dc8031" providerId="ADAL" clId="{B2610A11-2BB9-41F3-A5DD-361E93388A6B}" dt="2026-03-24T08:59:26.971" v="1859" actId="20577"/>
          <ac:spMkLst>
            <pc:docMk/>
            <pc:sldMk cId="3836595550" sldId="4221"/>
            <ac:spMk id="11" creationId="{1123BEF3-58C9-0A98-DE26-AF341C6C9B93}"/>
          </ac:spMkLst>
        </pc:spChg>
        <pc:spChg chg="mod">
          <ac:chgData name="Ida Norberg" userId="7c3a9e06-c363-4696-86da-ae0b09dc8031" providerId="ADAL" clId="{B2610A11-2BB9-41F3-A5DD-361E93388A6B}" dt="2026-03-27T08:26:13.809" v="1989" actId="20577"/>
          <ac:spMkLst>
            <pc:docMk/>
            <pc:sldMk cId="3836595550" sldId="4221"/>
            <ac:spMk id="12" creationId="{014C3404-193E-B058-DC24-C7D9A2975539}"/>
          </ac:spMkLst>
        </pc:spChg>
      </pc:sldChg>
      <pc:sldChg chg="modSp mod">
        <pc:chgData name="Ida Norberg" userId="7c3a9e06-c363-4696-86da-ae0b09dc8031" providerId="ADAL" clId="{B2610A11-2BB9-41F3-A5DD-361E93388A6B}" dt="2026-03-27T08:23:44.426" v="1977" actId="20577"/>
        <pc:sldMkLst>
          <pc:docMk/>
          <pc:sldMk cId="170769329" sldId="4222"/>
        </pc:sldMkLst>
        <pc:spChg chg="mod">
          <ac:chgData name="Ida Norberg" userId="7c3a9e06-c363-4696-86da-ae0b09dc8031" providerId="ADAL" clId="{B2610A11-2BB9-41F3-A5DD-361E93388A6B}" dt="2026-03-27T08:23:44.426" v="1977" actId="20577"/>
          <ac:spMkLst>
            <pc:docMk/>
            <pc:sldMk cId="170769329" sldId="4222"/>
            <ac:spMk id="9" creationId="{CFC118E3-2988-0267-0379-1ECC1C7571C8}"/>
          </ac:spMkLst>
        </pc:spChg>
      </pc:sldChg>
      <pc:sldChg chg="delSp modSp mod">
        <pc:chgData name="Ida Norberg" userId="7c3a9e06-c363-4696-86da-ae0b09dc8031" providerId="ADAL" clId="{B2610A11-2BB9-41F3-A5DD-361E93388A6B}" dt="2026-03-31T08:21:28.741" v="2035" actId="27636"/>
        <pc:sldMkLst>
          <pc:docMk/>
          <pc:sldMk cId="1417002660" sldId="4223"/>
        </pc:sldMkLst>
        <pc:spChg chg="mod">
          <ac:chgData name="Ida Norberg" userId="7c3a9e06-c363-4696-86da-ae0b09dc8031" providerId="ADAL" clId="{B2610A11-2BB9-41F3-A5DD-361E93388A6B}" dt="2026-03-31T08:21:28.741" v="2035" actId="27636"/>
          <ac:spMkLst>
            <pc:docMk/>
            <pc:sldMk cId="1417002660" sldId="4223"/>
            <ac:spMk id="2" creationId="{219E2E39-626F-E0DD-DEE2-F6811CB4768B}"/>
          </ac:spMkLst>
        </pc:spChg>
        <pc:spChg chg="mod">
          <ac:chgData name="Ida Norberg" userId="7c3a9e06-c363-4696-86da-ae0b09dc8031" providerId="ADAL" clId="{B2610A11-2BB9-41F3-A5DD-361E93388A6B}" dt="2026-03-31T08:21:22.269" v="2033" actId="27636"/>
          <ac:spMkLst>
            <pc:docMk/>
            <pc:sldMk cId="1417002660" sldId="4223"/>
            <ac:spMk id="5" creationId="{8265E553-20D2-3553-9183-C94D22740F8F}"/>
          </ac:spMkLst>
        </pc:spChg>
      </pc:sldChg>
      <pc:sldChg chg="addSp delSp modSp mod">
        <pc:chgData name="Ida Norberg" userId="7c3a9e06-c363-4696-86da-ae0b09dc8031" providerId="ADAL" clId="{B2610A11-2BB9-41F3-A5DD-361E93388A6B}" dt="2026-03-27T08:24:20.430" v="1980"/>
        <pc:sldMkLst>
          <pc:docMk/>
          <pc:sldMk cId="2882946394" sldId="4226"/>
        </pc:sldMkLst>
        <pc:picChg chg="add mod">
          <ac:chgData name="Ida Norberg" userId="7c3a9e06-c363-4696-86da-ae0b09dc8031" providerId="ADAL" clId="{B2610A11-2BB9-41F3-A5DD-361E93388A6B}" dt="2026-03-27T08:24:20.430" v="1980"/>
          <ac:picMkLst>
            <pc:docMk/>
            <pc:sldMk cId="2882946394" sldId="4226"/>
            <ac:picMk id="3" creationId="{4BF0AEA7-E9E1-D052-F6EF-E648CA5B936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fi-FI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260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E20D5-6B08-F544-06F7-C14FA0750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B540928-5031-6EA2-8166-1C16A50E6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fi-FI"/>
          </a:p>
        </p:txBody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C04577C-AE26-B026-AEBB-C9AF346EB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29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fi-FI"/>
          </a:p>
        </p:txBody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err="1"/>
              <a:t>Why</a:t>
            </a:r>
            <a:r>
              <a:rPr lang="fi-FI" sz="1800"/>
              <a:t> </a:t>
            </a:r>
            <a:r>
              <a:rPr lang="fi-FI" sz="1800" err="1"/>
              <a:t>SMEs</a:t>
            </a:r>
            <a:r>
              <a:rPr lang="fi-FI" sz="1800"/>
              <a:t> </a:t>
            </a:r>
            <a:r>
              <a:rPr lang="fi-FI" sz="1800" err="1"/>
              <a:t>need</a:t>
            </a:r>
            <a:r>
              <a:rPr lang="fi-FI" sz="1800"/>
              <a:t> to </a:t>
            </a:r>
            <a:r>
              <a:rPr lang="fi-FI" sz="1800" err="1"/>
              <a:t>know</a:t>
            </a:r>
            <a:r>
              <a:rPr lang="fi-FI" sz="1800"/>
              <a:t> </a:t>
            </a:r>
            <a:r>
              <a:rPr lang="fi-FI" sz="1800" err="1"/>
              <a:t>about</a:t>
            </a:r>
            <a:r>
              <a:rPr lang="fi-FI" sz="1800"/>
              <a:t> </a:t>
            </a:r>
            <a:r>
              <a:rPr lang="fi-FI" sz="1800" err="1"/>
              <a:t>sustainability</a:t>
            </a:r>
            <a:r>
              <a:rPr lang="fi-FI" sz="1800"/>
              <a:t> </a:t>
            </a:r>
            <a:r>
              <a:rPr lang="fi-FI" sz="1800" err="1"/>
              <a:t>reporting</a:t>
            </a:r>
            <a:r>
              <a:rPr lang="fi-FI" sz="1800"/>
              <a:t>?</a:t>
            </a:r>
          </a:p>
          <a:p>
            <a:pPr algn="l"/>
            <a:endParaRPr lang="en-US" sz="1800" b="1" i="0" u="none" strike="noStrike" baseline="0">
              <a:solidFill>
                <a:srgbClr val="8B8B8B"/>
              </a:solidFill>
              <a:latin typeface="Roboto-Bold"/>
            </a:endParaRPr>
          </a:p>
          <a:p>
            <a:pPr algn="l"/>
            <a:r>
              <a:rPr lang="en-US" sz="1800" b="1" i="0" u="none" strike="noStrike" baseline="0">
                <a:solidFill>
                  <a:srgbClr val="8B8B8B"/>
                </a:solidFill>
                <a:latin typeface="Roboto-Bold"/>
              </a:rPr>
              <a:t>Project id (automatically created)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Roboto-Regular"/>
              </a:rPr>
              <a:t>NPA0800241</a:t>
            </a:r>
          </a:p>
          <a:p>
            <a:pPr algn="l"/>
            <a:r>
              <a:rPr lang="fi-FI" sz="1800" b="1" i="0" u="none" strike="noStrike" baseline="0" err="1">
                <a:solidFill>
                  <a:srgbClr val="8B8B8B"/>
                </a:solidFill>
                <a:latin typeface="Roboto-Bold"/>
              </a:rPr>
              <a:t>Name</a:t>
            </a:r>
            <a:r>
              <a:rPr lang="fi-FI" sz="1800" b="1" i="0" u="none" strike="noStrike" baseline="0">
                <a:solidFill>
                  <a:srgbClr val="8B8B8B"/>
                </a:solidFill>
                <a:latin typeface="Roboto-Bold"/>
              </a:rPr>
              <a:t> of </a:t>
            </a:r>
            <a:r>
              <a:rPr lang="fi-FI" sz="1800" b="1" i="0" u="none" strike="noStrike" baseline="0" err="1">
                <a:solidFill>
                  <a:srgbClr val="8B8B8B"/>
                </a:solidFill>
                <a:latin typeface="Roboto-Bold"/>
              </a:rPr>
              <a:t>the</a:t>
            </a:r>
            <a:r>
              <a:rPr lang="fi-FI" sz="1800" b="1" i="0" u="none" strike="noStrike" baseline="0">
                <a:solidFill>
                  <a:srgbClr val="8B8B8B"/>
                </a:solidFill>
                <a:latin typeface="Roboto-Bold"/>
              </a:rPr>
              <a:t> </a:t>
            </a:r>
            <a:r>
              <a:rPr lang="fi-FI" sz="1800" b="1" i="0" u="none" strike="noStrike" baseline="0" err="1">
                <a:solidFill>
                  <a:srgbClr val="8B8B8B"/>
                </a:solidFill>
                <a:latin typeface="Roboto-Bold"/>
              </a:rPr>
              <a:t>lead</a:t>
            </a:r>
            <a:r>
              <a:rPr lang="fi-FI" sz="1800" b="1" i="0" u="none" strike="noStrike" baseline="0">
                <a:solidFill>
                  <a:srgbClr val="8B8B8B"/>
                </a:solidFill>
                <a:latin typeface="Roboto-Bold"/>
              </a:rPr>
              <a:t> </a:t>
            </a:r>
            <a:r>
              <a:rPr lang="fi-FI" sz="1800" b="1" i="0" u="none" strike="noStrike" baseline="0" err="1">
                <a:solidFill>
                  <a:srgbClr val="8B8B8B"/>
                </a:solidFill>
                <a:latin typeface="Roboto-Bold"/>
              </a:rPr>
              <a:t>partner</a:t>
            </a:r>
            <a:r>
              <a:rPr lang="fi-FI" sz="1800" b="1" i="0" u="none" strike="noStrike" baseline="0">
                <a:solidFill>
                  <a:srgbClr val="8B8B8B"/>
                </a:solidFill>
                <a:latin typeface="Roboto-Bold"/>
              </a:rPr>
              <a:t> </a:t>
            </a:r>
            <a:r>
              <a:rPr lang="fi-FI" sz="1800" b="1" i="0" u="none" strike="noStrike" baseline="0" err="1">
                <a:solidFill>
                  <a:srgbClr val="8B8B8B"/>
                </a:solidFill>
                <a:latin typeface="Roboto-Bold"/>
              </a:rPr>
              <a:t>organisation</a:t>
            </a:r>
            <a:r>
              <a:rPr lang="fi-FI" sz="1800" b="1" i="0" u="none" strike="noStrike" baseline="0">
                <a:solidFill>
                  <a:srgbClr val="8B8B8B"/>
                </a:solidFill>
                <a:latin typeface="Roboto-Bold"/>
              </a:rPr>
              <a:t> </a:t>
            </a:r>
            <a:r>
              <a:rPr lang="fi-FI" sz="1800" b="0" i="0" u="none" strike="noStrike" baseline="0">
                <a:solidFill>
                  <a:srgbClr val="000000"/>
                </a:solidFill>
                <a:latin typeface="Roboto-Regular"/>
              </a:rPr>
              <a:t>Jyväskylän ammattikorkeakoulu Oy</a:t>
            </a:r>
          </a:p>
          <a:p>
            <a:pPr algn="l"/>
            <a:r>
              <a:rPr lang="en-US" sz="1800" b="1" i="0" u="none" strike="noStrike" baseline="0">
                <a:solidFill>
                  <a:srgbClr val="8B8B8B"/>
                </a:solidFill>
                <a:latin typeface="Roboto-Bold"/>
              </a:rPr>
              <a:t>Name of the lead partner </a:t>
            </a:r>
            <a:r>
              <a:rPr lang="en-US" sz="1800" b="1" i="0" u="none" strike="noStrike" baseline="0" err="1">
                <a:solidFill>
                  <a:srgbClr val="8B8B8B"/>
                </a:solidFill>
                <a:latin typeface="Roboto-Bold"/>
              </a:rPr>
              <a:t>organisation</a:t>
            </a:r>
            <a:r>
              <a:rPr lang="en-US" sz="1800" b="1" i="0" u="none" strike="noStrike" baseline="0">
                <a:solidFill>
                  <a:srgbClr val="8B8B8B"/>
                </a:solidFill>
                <a:latin typeface="Roboto-Bold"/>
              </a:rPr>
              <a:t> in</a:t>
            </a:r>
          </a:p>
          <a:p>
            <a:pPr algn="l"/>
            <a:r>
              <a:rPr lang="fi-FI" sz="1800" b="1" i="0" u="none" strike="noStrike" baseline="0">
                <a:solidFill>
                  <a:srgbClr val="8B8B8B"/>
                </a:solidFill>
                <a:latin typeface="Roboto-Bold"/>
              </a:rPr>
              <a:t>English</a:t>
            </a: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Roboto-Regular"/>
              </a:rPr>
              <a:t>Jamk University of Applied Sciences</a:t>
            </a:r>
          </a:p>
          <a:p>
            <a:pPr algn="l"/>
            <a:r>
              <a:rPr lang="en-US" sz="1800" b="1" i="0" u="none" strike="noStrike" baseline="0">
                <a:solidFill>
                  <a:srgbClr val="8B8B8B"/>
                </a:solidFill>
                <a:latin typeface="Roboto-Bold"/>
              </a:rPr>
              <a:t>Project title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Roboto-Regular"/>
              </a:rPr>
              <a:t>Sustainability reporting enhancing SMEs' market</a:t>
            </a: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Roboto-Regular"/>
              </a:rPr>
              <a:t>reach, competitiveness, and sustainable growth</a:t>
            </a:r>
          </a:p>
          <a:p>
            <a:pPr algn="l"/>
            <a:r>
              <a:rPr lang="fi-FI" sz="1800" b="1" i="0" u="none" strike="noStrike" baseline="0">
                <a:solidFill>
                  <a:srgbClr val="8B8B8B"/>
                </a:solidFill>
                <a:latin typeface="Roboto-Bold"/>
              </a:rPr>
              <a:t>Project </a:t>
            </a:r>
            <a:r>
              <a:rPr lang="fi-FI" sz="1800" b="1" i="0" u="none" strike="noStrike" baseline="0" err="1">
                <a:solidFill>
                  <a:srgbClr val="8B8B8B"/>
                </a:solidFill>
                <a:latin typeface="Roboto-Bold"/>
              </a:rPr>
              <a:t>acronym</a:t>
            </a:r>
            <a:r>
              <a:rPr lang="fi-FI" sz="1800" b="1" i="0" u="none" strike="noStrike" baseline="0">
                <a:solidFill>
                  <a:srgbClr val="8B8B8B"/>
                </a:solidFill>
                <a:latin typeface="Roboto-Bold"/>
              </a:rPr>
              <a:t> </a:t>
            </a:r>
            <a:r>
              <a:rPr lang="fi-FI" sz="1800" b="0" i="0" u="none" strike="noStrike" baseline="0" err="1">
                <a:solidFill>
                  <a:srgbClr val="000000"/>
                </a:solidFill>
                <a:latin typeface="Roboto-Regular"/>
              </a:rPr>
              <a:t>Sustainable</a:t>
            </a:r>
            <a:r>
              <a:rPr lang="fi-FI" sz="1800" b="0" i="0" u="none" strike="noStrike" baseline="0">
                <a:solidFill>
                  <a:srgbClr val="000000"/>
                </a:solidFill>
                <a:latin typeface="Roboto-Regular"/>
              </a:rPr>
              <a:t> </a:t>
            </a:r>
            <a:r>
              <a:rPr lang="fi-FI" sz="1800" b="0" i="0" u="none" strike="noStrike" baseline="0" err="1">
                <a:solidFill>
                  <a:srgbClr val="000000"/>
                </a:solidFill>
                <a:latin typeface="Roboto-Regular"/>
              </a:rPr>
              <a:t>SMEs</a:t>
            </a:r>
            <a:endParaRPr lang="fi-FI" sz="1800" b="0" i="0" u="none" strike="noStrike" baseline="0">
              <a:solidFill>
                <a:srgbClr val="000000"/>
              </a:solidFill>
              <a:latin typeface="Roboto-Regular"/>
            </a:endParaRPr>
          </a:p>
          <a:p>
            <a:pPr algn="l"/>
            <a:r>
              <a:rPr lang="en-US" sz="1800" b="1" i="0" u="none" strike="noStrike" baseline="0" err="1">
                <a:solidFill>
                  <a:srgbClr val="8B8B8B"/>
                </a:solidFill>
                <a:latin typeface="Roboto-Bold"/>
              </a:rPr>
              <a:t>Programme</a:t>
            </a:r>
            <a:r>
              <a:rPr lang="en-US" sz="1800" b="1" i="0" u="none" strike="noStrike" baseline="0">
                <a:solidFill>
                  <a:srgbClr val="8B8B8B"/>
                </a:solidFill>
                <a:latin typeface="Roboto-Bold"/>
              </a:rPr>
              <a:t> priority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Roboto-Regular"/>
              </a:rPr>
              <a:t>Strengthening the innovation capacity for resilient</a:t>
            </a:r>
          </a:p>
          <a:p>
            <a:pPr algn="l"/>
            <a:r>
              <a:rPr lang="fi-FI" sz="1800" b="0" i="0" u="none" strike="noStrike" baseline="0">
                <a:solidFill>
                  <a:srgbClr val="000000"/>
                </a:solidFill>
                <a:latin typeface="Roboto-Regular"/>
              </a:rPr>
              <a:t>and </a:t>
            </a:r>
            <a:r>
              <a:rPr lang="fi-FI" sz="1800" b="0" i="0" u="none" strike="noStrike" baseline="0" err="1">
                <a:solidFill>
                  <a:srgbClr val="000000"/>
                </a:solidFill>
                <a:latin typeface="Roboto-Regular"/>
              </a:rPr>
              <a:t>attractive</a:t>
            </a:r>
            <a:r>
              <a:rPr lang="fi-FI" sz="1800" b="0" i="0" u="none" strike="noStrike" baseline="0">
                <a:solidFill>
                  <a:srgbClr val="000000"/>
                </a:solidFill>
                <a:latin typeface="Roboto-Regular"/>
              </a:rPr>
              <a:t> NPA </a:t>
            </a:r>
            <a:r>
              <a:rPr lang="fi-FI" sz="1800" b="0" i="0" u="none" strike="noStrike" baseline="0" err="1">
                <a:solidFill>
                  <a:srgbClr val="000000"/>
                </a:solidFill>
                <a:latin typeface="Roboto-Regular"/>
              </a:rPr>
              <a:t>communities</a:t>
            </a:r>
            <a:endParaRPr lang="fi-FI" sz="1800" b="0" i="0" u="none" strike="noStrike" baseline="0">
              <a:solidFill>
                <a:srgbClr val="000000"/>
              </a:solidFill>
              <a:latin typeface="Roboto-Regular"/>
            </a:endParaRPr>
          </a:p>
          <a:p>
            <a:pPr algn="l"/>
            <a:r>
              <a:rPr lang="en-US" sz="1800" b="1" i="0" u="none" strike="noStrike" baseline="0">
                <a:solidFill>
                  <a:srgbClr val="8B8B8B"/>
                </a:solidFill>
                <a:latin typeface="Roboto-Bold"/>
              </a:rPr>
              <a:t>Specific objective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Roboto-Regular"/>
              </a:rPr>
              <a:t>1.3: Enhancing sustainable growth and</a:t>
            </a: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Roboto-Regular"/>
              </a:rPr>
              <a:t>competitiveness of SMEs and job creation in SMEs,</a:t>
            </a:r>
          </a:p>
          <a:p>
            <a:pPr algn="l"/>
            <a:r>
              <a:rPr lang="fi-FI" sz="1800" b="0" i="0" u="none" strike="noStrike" baseline="0" err="1">
                <a:solidFill>
                  <a:srgbClr val="000000"/>
                </a:solidFill>
                <a:latin typeface="Roboto-Regular"/>
              </a:rPr>
              <a:t>including</a:t>
            </a:r>
            <a:r>
              <a:rPr lang="fi-FI" sz="1800" b="0" i="0" u="none" strike="noStrike" baseline="0">
                <a:solidFill>
                  <a:srgbClr val="000000"/>
                </a:solidFill>
                <a:latin typeface="Roboto-Regular"/>
              </a:rPr>
              <a:t> </a:t>
            </a:r>
            <a:r>
              <a:rPr lang="fi-FI" sz="1800" b="0" i="0" u="none" strike="noStrike" baseline="0" err="1">
                <a:solidFill>
                  <a:srgbClr val="000000"/>
                </a:solidFill>
                <a:latin typeface="Roboto-Regular"/>
              </a:rPr>
              <a:t>by</a:t>
            </a:r>
            <a:r>
              <a:rPr lang="fi-FI" sz="1800" b="0" i="0" u="none" strike="noStrike" baseline="0">
                <a:solidFill>
                  <a:srgbClr val="000000"/>
                </a:solidFill>
                <a:latin typeface="Roboto-Regular"/>
              </a:rPr>
              <a:t> </a:t>
            </a:r>
            <a:r>
              <a:rPr lang="fi-FI" sz="1800" b="0" i="0" u="none" strike="noStrike" baseline="0" err="1">
                <a:solidFill>
                  <a:srgbClr val="000000"/>
                </a:solidFill>
                <a:latin typeface="Roboto-Regular"/>
              </a:rPr>
              <a:t>productive</a:t>
            </a:r>
            <a:r>
              <a:rPr lang="fi-FI" sz="1800" b="0" i="0" u="none" strike="noStrike" baseline="0">
                <a:solidFill>
                  <a:srgbClr val="000000"/>
                </a:solidFill>
                <a:latin typeface="Roboto-Regular"/>
              </a:rPr>
              <a:t> </a:t>
            </a:r>
            <a:r>
              <a:rPr lang="fi-FI" sz="1800" b="0" i="0" u="none" strike="noStrike" baseline="0" err="1">
                <a:solidFill>
                  <a:srgbClr val="000000"/>
                </a:solidFill>
                <a:latin typeface="Roboto-Regular"/>
              </a:rPr>
              <a:t>investments</a:t>
            </a:r>
            <a:endParaRPr lang="fi-FI" sz="1800" b="0" i="0" u="none" strike="noStrike" baseline="0">
              <a:solidFill>
                <a:srgbClr val="000000"/>
              </a:solidFill>
              <a:latin typeface="Roboto-Regular"/>
            </a:endParaRPr>
          </a:p>
          <a:p>
            <a:pPr algn="l"/>
            <a:r>
              <a:rPr lang="en-US" sz="1800" b="1" i="0" u="none" strike="noStrike" baseline="0">
                <a:solidFill>
                  <a:srgbClr val="8B8B8B"/>
                </a:solidFill>
                <a:latin typeface="Roboto-Bold"/>
              </a:rPr>
              <a:t>Project duration in months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Roboto-Regular"/>
              </a:rPr>
              <a:t>36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687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/>
        </p:nvSpPr>
        <p:spPr>
          <a:xfrm>
            <a:off x="0" y="0"/>
            <a:ext cx="24384000" cy="1376248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/>
          </a:p>
        </p:txBody>
      </p:sp>
      <p:sp>
        <p:nvSpPr>
          <p:cNvPr id="3" name="Presentationstitel">
            <a:extLst>
              <a:ext uri="{FF2B5EF4-FFF2-40B4-BE49-F238E27FC236}">
                <a16:creationId xmlns:a16="http://schemas.microsoft.com/office/drawing/2014/main" id="{CCBE274A-33FC-5A2E-872C-F439E3110BE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496" y="1482791"/>
            <a:ext cx="19942378" cy="4648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r>
              <a:rPr err="1"/>
              <a:t>Presentations­titel</a:t>
            </a:r>
            <a:endParaRPr/>
          </a:p>
        </p:txBody>
      </p:sp>
      <p:sp>
        <p:nvSpPr>
          <p:cNvPr id="4" name="Brödtext nivå ett…">
            <a:extLst>
              <a:ext uri="{FF2B5EF4-FFF2-40B4-BE49-F238E27FC236}">
                <a16:creationId xmlns:a16="http://schemas.microsoft.com/office/drawing/2014/main" id="{9F2F492F-BEFA-5A9A-D1FE-5653B3D4F3C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6663465"/>
            <a:ext cx="19942371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err="1"/>
              <a:t>Presentations­undertitel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36C220-EBB1-7C5F-76D7-10DE1F218E53}"/>
              </a:ext>
            </a:extLst>
          </p:cNvPr>
          <p:cNvGrpSpPr/>
          <p:nvPr userDrawn="1"/>
        </p:nvGrpSpPr>
        <p:grpSpPr>
          <a:xfrm>
            <a:off x="667849" y="11509168"/>
            <a:ext cx="11543871" cy="1946431"/>
            <a:chOff x="667849" y="11509168"/>
            <a:chExt cx="11543871" cy="1946431"/>
          </a:xfrm>
        </p:grpSpPr>
        <p:pic>
          <p:nvPicPr>
            <p:cNvPr id="5" name="Picture 4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42BE7F64-65AB-BFB8-7BFA-F4E049F395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" y="11799248"/>
              <a:ext cx="7010602" cy="165635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D8D87D-82D1-B9BF-A116-511E4D48CD4E}"/>
                </a:ext>
              </a:extLst>
            </p:cNvPr>
            <p:cNvSpPr txBox="1"/>
            <p:nvPr userDrawn="1"/>
          </p:nvSpPr>
          <p:spPr>
            <a:xfrm>
              <a:off x="7789148" y="11509168"/>
              <a:ext cx="4422572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4400" b="1" i="0" u="none" strike="noStrike" cap="none" spc="0" normalizeH="0" baseline="0" err="1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Sustainable</a:t>
              </a:r>
              <a:r>
                <a:rPr kumimoji="0" lang="fi-FI" sz="4400" b="1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 </a:t>
              </a:r>
              <a:r>
                <a:rPr kumimoji="0" lang="fi-FI" sz="4400" b="1" i="0" u="none" strike="noStrike" cap="none" spc="0" normalizeH="0" baseline="0" err="1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SMEs</a:t>
              </a:r>
              <a:endParaRPr kumimoji="0" lang="en-DK" sz="2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C5CB2C7-C2F7-9759-F5D3-97B42AC631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35255262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 with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338488" y="12474624"/>
            <a:ext cx="11140480" cy="809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430584" y="12474624"/>
            <a:ext cx="2907904" cy="809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1438806" y="5112299"/>
            <a:ext cx="15197376" cy="62101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>
              <a:buFont typeface="Arial"/>
              <a:buChar char="•"/>
              <a:defRPr sz="4400">
                <a:solidFill>
                  <a:schemeClr val="bg1"/>
                </a:solidFill>
              </a:defRPr>
            </a:lvl1pPr>
            <a:lvl2pPr marL="1485900" indent="-5715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2pPr>
            <a:lvl3pPr marL="2400300" marR="0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>
                <a:solidFill>
                  <a:schemeClr val="bg1"/>
                </a:solidFill>
              </a:defRPr>
            </a:lvl3pPr>
            <a:lvl4pPr marL="3314700" marR="0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4pPr>
            <a:lvl5pPr marL="3657600" indent="0">
              <a:buNone/>
              <a:defRPr sz="2800">
                <a:solidFill>
                  <a:schemeClr val="bg1"/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Muokkaa tekstin perustyylejä</a:t>
            </a:r>
          </a:p>
          <a:p>
            <a:pPr marL="2400300" marR="0" lvl="2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</a:t>
            </a:r>
          </a:p>
          <a:p>
            <a:pPr marL="3314700" marR="0" lvl="3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</a:t>
            </a:r>
          </a:p>
          <a:p>
            <a:pPr marL="3657600" marR="0" lvl="4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1450710" y="3485952"/>
            <a:ext cx="15188652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400">
                <a:solidFill>
                  <a:srgbClr val="FFFFFF"/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1450710" y="1757760"/>
            <a:ext cx="15188652" cy="17281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pic>
        <p:nvPicPr>
          <p:cNvPr id="5" name="Picture 4" descr="A picture containing person, young, person, front&#10;&#10;Description automatically generated">
            <a:extLst>
              <a:ext uri="{FF2B5EF4-FFF2-40B4-BE49-F238E27FC236}">
                <a16:creationId xmlns:a16="http://schemas.microsoft.com/office/drawing/2014/main" id="{715DD289-F40E-E340-8F68-306CA1175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777" y="333489"/>
            <a:ext cx="6667090" cy="12950462"/>
          </a:xfrm>
          <a:prstGeom prst="rect">
            <a:avLst/>
          </a:prstGeom>
        </p:spPr>
      </p:pic>
      <p:pic>
        <p:nvPicPr>
          <p:cNvPr id="13" name="Picture 3" descr="JAMK logo">
            <a:extLst>
              <a:ext uri="{FF2B5EF4-FFF2-40B4-BE49-F238E27FC236}">
                <a16:creationId xmlns:a16="http://schemas.microsoft.com/office/drawing/2014/main" id="{7FC7EB57-1139-C642-B073-1E0A592DF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053" y="11766430"/>
            <a:ext cx="3035042" cy="15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3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338488" y="12474624"/>
            <a:ext cx="11140480" cy="809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430584" y="12474624"/>
            <a:ext cx="2907904" cy="809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1438806" y="5112299"/>
            <a:ext cx="15197376" cy="62101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>
              <a:buFont typeface="Arial"/>
              <a:buChar char="•"/>
              <a:defRPr sz="4400">
                <a:solidFill>
                  <a:schemeClr val="bg1"/>
                </a:solidFill>
              </a:defRPr>
            </a:lvl1pPr>
            <a:lvl2pPr marL="1485900" indent="-5715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2pPr>
            <a:lvl3pPr marL="2400300" marR="0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>
                <a:solidFill>
                  <a:schemeClr val="bg1"/>
                </a:solidFill>
              </a:defRPr>
            </a:lvl3pPr>
            <a:lvl4pPr marL="3314700" marR="0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4pPr>
            <a:lvl5pPr marL="3657600" indent="0">
              <a:buNone/>
              <a:defRPr sz="2800">
                <a:solidFill>
                  <a:schemeClr val="bg1"/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Muokkaa tekstin perustyylejä</a:t>
            </a:r>
          </a:p>
          <a:p>
            <a:pPr marL="2400300" marR="0" lvl="2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</a:t>
            </a:r>
          </a:p>
          <a:p>
            <a:pPr marL="3314700" marR="0" lvl="3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</a:t>
            </a:r>
          </a:p>
          <a:p>
            <a:pPr marL="3657600" marR="0" lvl="4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1450710" y="3485952"/>
            <a:ext cx="15188652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400">
                <a:solidFill>
                  <a:srgbClr val="FFFFFF"/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1450710" y="1757760"/>
            <a:ext cx="15188652" cy="17281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A9501-AABB-024B-967F-FA0472E2D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25214" y="1415846"/>
            <a:ext cx="5467316" cy="11355192"/>
          </a:xfrm>
          <a:prstGeom prst="rect">
            <a:avLst/>
          </a:prstGeom>
        </p:spPr>
      </p:pic>
      <p:pic>
        <p:nvPicPr>
          <p:cNvPr id="13" name="Picture 3" descr="JAMK logo">
            <a:extLst>
              <a:ext uri="{FF2B5EF4-FFF2-40B4-BE49-F238E27FC236}">
                <a16:creationId xmlns:a16="http://schemas.microsoft.com/office/drawing/2014/main" id="{7FC7EB57-1139-C642-B073-1E0A592DF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053" y="11766430"/>
            <a:ext cx="3035042" cy="15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2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338488" y="12474624"/>
            <a:ext cx="11140480" cy="809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430584" y="12474624"/>
            <a:ext cx="2907904" cy="809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1438806" y="5112299"/>
            <a:ext cx="15197376" cy="62101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>
              <a:buFont typeface="Arial"/>
              <a:buChar char="•"/>
              <a:defRPr sz="4400">
                <a:solidFill>
                  <a:schemeClr val="bg1"/>
                </a:solidFill>
              </a:defRPr>
            </a:lvl1pPr>
            <a:lvl2pPr marL="1485900" indent="-5715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2pPr>
            <a:lvl3pPr marL="2400300" marR="0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>
                <a:solidFill>
                  <a:schemeClr val="bg1"/>
                </a:solidFill>
              </a:defRPr>
            </a:lvl3pPr>
            <a:lvl4pPr marL="3314700" marR="0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4pPr>
            <a:lvl5pPr marL="3657600" indent="0">
              <a:buNone/>
              <a:defRPr sz="2800">
                <a:solidFill>
                  <a:schemeClr val="bg1"/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Muokkaa tekstin perustyylejä</a:t>
            </a:r>
          </a:p>
          <a:p>
            <a:pPr marL="2400300" marR="0" lvl="2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</a:t>
            </a:r>
          </a:p>
          <a:p>
            <a:pPr marL="3314700" marR="0" lvl="3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</a:t>
            </a:r>
          </a:p>
          <a:p>
            <a:pPr marL="3657600" marR="0" lvl="4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1450710" y="3485952"/>
            <a:ext cx="15188652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400">
                <a:solidFill>
                  <a:srgbClr val="FFFFFF"/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1450710" y="1757760"/>
            <a:ext cx="15188652" cy="17281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pic>
        <p:nvPicPr>
          <p:cNvPr id="3" name="Picture 2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99CA9501-AABB-024B-967F-FA0472E2D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874" y="748890"/>
            <a:ext cx="3753196" cy="12358084"/>
          </a:xfrm>
          <a:prstGeom prst="rect">
            <a:avLst/>
          </a:prstGeom>
        </p:spPr>
      </p:pic>
      <p:pic>
        <p:nvPicPr>
          <p:cNvPr id="13" name="Picture 3" descr="JAMK logo">
            <a:extLst>
              <a:ext uri="{FF2B5EF4-FFF2-40B4-BE49-F238E27FC236}">
                <a16:creationId xmlns:a16="http://schemas.microsoft.com/office/drawing/2014/main" id="{7FC7EB57-1139-C642-B073-1E0A592DF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053" y="11766430"/>
            <a:ext cx="3035042" cy="15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37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lift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00E1A-D637-394E-91C8-0A8037309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B85C7-9D9B-774C-B56A-1C2AB4CC1B4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7FB4A2-3AFB-5040-899E-DAEBD6DAE2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5984" y="8256946"/>
            <a:ext cx="5417608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264D0C77-CFCF-5D49-9A68-87472D74D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710" y="1757760"/>
            <a:ext cx="21398088" cy="17281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AB0C8CD-FA5D-DA4D-9CC7-2EC5AA251B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06178" y="8292116"/>
            <a:ext cx="5417608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0C00664-BDB8-AA42-9D9F-6AA0FCC1D8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431190" y="8256946"/>
            <a:ext cx="5417608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C3EFB5A1-9DC8-CC4E-8E60-842D8ABD6E2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438805" y="4305302"/>
            <a:ext cx="21410378" cy="25351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 typeface="Arial"/>
              <a:buNone/>
              <a:defRPr sz="4400">
                <a:solidFill>
                  <a:schemeClr val="bg1"/>
                </a:solidFill>
              </a:defRPr>
            </a:lvl1pPr>
            <a:lvl2pPr marL="1485900" indent="-5715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2pPr>
            <a:lvl3pPr marL="2400300" marR="0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>
                <a:solidFill>
                  <a:schemeClr val="bg1"/>
                </a:solidFill>
              </a:defRPr>
            </a:lvl3pPr>
            <a:lvl4pPr marL="3314700" marR="0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4pPr>
            <a:lvl5pPr marL="3657600" indent="0">
              <a:buNone/>
              <a:defRPr sz="2800">
                <a:solidFill>
                  <a:schemeClr val="bg1"/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1" name="Picture 3" descr="JAMK logo">
            <a:extLst>
              <a:ext uri="{FF2B5EF4-FFF2-40B4-BE49-F238E27FC236}">
                <a16:creationId xmlns:a16="http://schemas.microsoft.com/office/drawing/2014/main" id="{EB276A4F-7FB4-7444-997F-E0E17C171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053" y="11766430"/>
            <a:ext cx="3035042" cy="15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7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ftup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00E1A-D637-394E-91C8-0A8037309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B85C7-9D9B-774C-B56A-1C2AB4CC1B4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C5B96E2-269F-B04C-BAE7-9C896B52C4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0711" y="5548918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4D971951-A570-DA4C-AF5A-DF2EA9696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710" y="1757760"/>
            <a:ext cx="21398088" cy="17281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E61E69B-2F7A-994D-B153-1CC4E2EA7B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5065" y="5529380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E9B587D-1FE8-C640-8C1B-6CF221944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59419" y="5548918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8B4840E-F131-EE4E-AC86-18C6114F44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50711" y="9052802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8642552-1042-1449-AC47-DE7DF38E0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55065" y="9103662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0C6CECF-C1A0-8543-A8DB-9803885C76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059419" y="9108200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37358FB-F883-A740-9472-76081ED7B1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457369" y="5575424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142DE97F-0FBD-FE43-BF9E-418B28EAF9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457369" y="8959064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Alaotsikko 2">
            <a:extLst>
              <a:ext uri="{FF2B5EF4-FFF2-40B4-BE49-F238E27FC236}">
                <a16:creationId xmlns:a16="http://schemas.microsoft.com/office/drawing/2014/main" id="{BE626E84-78D3-074C-A114-C60A8F4D1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710" y="3485952"/>
            <a:ext cx="21398088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400">
                <a:solidFill>
                  <a:srgbClr val="FFFFFF"/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pic>
        <p:nvPicPr>
          <p:cNvPr id="27" name="Picture 3" descr="JAMK logo">
            <a:extLst>
              <a:ext uri="{FF2B5EF4-FFF2-40B4-BE49-F238E27FC236}">
                <a16:creationId xmlns:a16="http://schemas.microsoft.com/office/drawing/2014/main" id="{8C01C174-3BA8-6B45-B915-822A74B404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053" y="11766430"/>
            <a:ext cx="3035042" cy="15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38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ftups blue-pink">
    <p:bg>
      <p:bgPr>
        <a:gradFill flip="none" rotWithShape="1">
          <a:gsLst>
            <a:gs pos="0">
              <a:schemeClr val="tx1"/>
            </a:gs>
            <a:gs pos="40000">
              <a:schemeClr val="tx1"/>
            </a:gs>
            <a:gs pos="83000">
              <a:schemeClr val="accent1"/>
            </a:gs>
            <a:gs pos="9900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JAMK logo">
            <a:extLst>
              <a:ext uri="{FF2B5EF4-FFF2-40B4-BE49-F238E27FC236}">
                <a16:creationId xmlns:a16="http://schemas.microsoft.com/office/drawing/2014/main" id="{571F97DD-0BDA-774B-8B17-636487A9D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853" y="11749151"/>
            <a:ext cx="3086798" cy="1543398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F58D3D5-EAAF-AB43-B282-D425569984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7904" y="12474624"/>
            <a:ext cx="11140480" cy="809328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BFC07DC-2A24-7249-B60B-CBB89D6CF2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5984" y="12474624"/>
            <a:ext cx="2907904" cy="809328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2C84073-77F9-1247-AFFF-023A69EE48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0711" y="5548918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1EF2126C-6409-904D-8F3B-69970BAB9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710" y="1757760"/>
            <a:ext cx="21398088" cy="17281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7DA2D89-E2F5-4649-83F5-A52D56DB1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5065" y="5529380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86BF428-635D-9A4D-A0F4-2862C38FC3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59419" y="5548918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9AA5AEB-E156-B74E-A5FD-CA2A5378E0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50711" y="9052802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5A4DF87-07BE-1041-912C-2137CA33FA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55065" y="9103662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12151F9-1AB9-A240-AFE1-17704B5C3D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059419" y="9108200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DE7A9DA-5C94-4843-B36D-9C557ED84B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457369" y="5575424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75351F5-99F3-4848-8621-B43A6929A1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457369" y="8959064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Alaotsikko 2">
            <a:extLst>
              <a:ext uri="{FF2B5EF4-FFF2-40B4-BE49-F238E27FC236}">
                <a16:creationId xmlns:a16="http://schemas.microsoft.com/office/drawing/2014/main" id="{3DEF4320-1706-8447-BA0F-7F90E1617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710" y="3485952"/>
            <a:ext cx="21398088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400">
                <a:solidFill>
                  <a:srgbClr val="FFFFFF"/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73345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ftups blue-green">
    <p:bg>
      <p:bgPr>
        <a:gradFill flip="none" rotWithShape="1">
          <a:gsLst>
            <a:gs pos="0">
              <a:schemeClr val="tx1"/>
            </a:gs>
            <a:gs pos="37000">
              <a:schemeClr val="tx1"/>
            </a:gs>
            <a:gs pos="83000">
              <a:schemeClr val="accent3"/>
            </a:gs>
            <a:gs pos="9900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JAMK logo">
            <a:extLst>
              <a:ext uri="{FF2B5EF4-FFF2-40B4-BE49-F238E27FC236}">
                <a16:creationId xmlns:a16="http://schemas.microsoft.com/office/drawing/2014/main" id="{B80BB0DA-8924-BD4F-8DA9-86C5DE159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853" y="11749151"/>
            <a:ext cx="3086798" cy="1543398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2B49F0C-234A-434F-93C4-D8BD943034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0711" y="5548918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984223EF-632F-8346-9647-A7B31E929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710" y="1757760"/>
            <a:ext cx="21398088" cy="17281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2C976CB-1712-B74F-9672-AB5CB7C9C3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5065" y="5529380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B72766D-4C56-7041-B403-AE10365682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59419" y="5548918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78DED95-1860-A44B-8AD2-13EDAD9F2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50711" y="9052802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5B0B1C2-C87E-3E48-BEFC-0FF244304B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55065" y="9103662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107ED17-29F3-AC49-9F2C-6673077B15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059419" y="9108200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25A3327-7D1C-6A4E-ADC7-1E3D8AACB2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457369" y="5575424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55091BB-57EF-4742-AEFF-A45D3B0D31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457369" y="8959064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Alaotsikko 2">
            <a:extLst>
              <a:ext uri="{FF2B5EF4-FFF2-40B4-BE49-F238E27FC236}">
                <a16:creationId xmlns:a16="http://schemas.microsoft.com/office/drawing/2014/main" id="{748982BF-A74E-8B43-AB5D-70597538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710" y="3485952"/>
            <a:ext cx="21398088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400">
                <a:solidFill>
                  <a:srgbClr val="FFFFFF"/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316235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ftups blue-violet">
    <p:bg>
      <p:bgPr>
        <a:gradFill>
          <a:gsLst>
            <a:gs pos="38000">
              <a:schemeClr val="tx1"/>
            </a:gs>
            <a:gs pos="0">
              <a:schemeClr val="tx1"/>
            </a:gs>
            <a:gs pos="99000">
              <a:srgbClr val="6E669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JAMK logo">
            <a:extLst>
              <a:ext uri="{FF2B5EF4-FFF2-40B4-BE49-F238E27FC236}">
                <a16:creationId xmlns:a16="http://schemas.microsoft.com/office/drawing/2014/main" id="{571F97DD-0BDA-774B-8B17-636487A9D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853" y="11749151"/>
            <a:ext cx="3086798" cy="1543398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F58D3D5-EAAF-AB43-B282-D425569984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7904" y="12474624"/>
            <a:ext cx="11140480" cy="809328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BFC07DC-2A24-7249-B60B-CBB89D6CF2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5984" y="12474624"/>
            <a:ext cx="2907904" cy="809328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2C84073-77F9-1247-AFFF-023A69EE48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0711" y="5548918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7DA2D89-E2F5-4649-83F5-A52D56DB1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5065" y="5529380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86BF428-635D-9A4D-A0F4-2862C38FC3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59419" y="5548918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9AA5AEB-E156-B74E-A5FD-CA2A5378E0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50711" y="9052802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5A4DF87-07BE-1041-912C-2137CA33FA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55065" y="9103662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12151F9-1AB9-A240-AFE1-17704B5C3D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059419" y="9108200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DE7A9DA-5C94-4843-B36D-9C557ED84B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457369" y="5575424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75351F5-99F3-4848-8621-B43A6929A1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457369" y="8959064"/>
            <a:ext cx="4139766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" name="Alaotsikko 2">
            <a:extLst>
              <a:ext uri="{FF2B5EF4-FFF2-40B4-BE49-F238E27FC236}">
                <a16:creationId xmlns:a16="http://schemas.microsoft.com/office/drawing/2014/main" id="{ACFE2F8B-349F-05FF-FEF0-D74C9AED1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6111" y="3172520"/>
            <a:ext cx="21025290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400">
                <a:solidFill>
                  <a:schemeClr val="bg1"/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DD4181F7-3B2B-B427-3435-F8C0328AB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111" y="1469042"/>
            <a:ext cx="21025290" cy="15841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6030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kekansi 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9">
            <a:extLst>
              <a:ext uri="{FF2B5EF4-FFF2-40B4-BE49-F238E27FC236}">
                <a16:creationId xmlns:a16="http://schemas.microsoft.com/office/drawing/2014/main" id="{67B2CF02-4D71-0347-9CDA-0D0EB6793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24384000" cy="111179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4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F4603F-69DF-2741-B0CC-E1814F6B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148" y="2058455"/>
            <a:ext cx="19041372" cy="2651126"/>
          </a:xfrm>
          <a:prstGeom prst="rect">
            <a:avLst/>
          </a:prstGeom>
        </p:spPr>
        <p:txBody>
          <a:bodyPr/>
          <a:lstStyle>
            <a:lvl1pPr algn="ctr">
              <a:defRPr sz="148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168FB69-F858-1D4A-BCF1-3B50CCE86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148" y="6748798"/>
            <a:ext cx="19041372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8" name="Picture 3" descr="JAMK logo">
            <a:extLst>
              <a:ext uri="{FF2B5EF4-FFF2-40B4-BE49-F238E27FC236}">
                <a16:creationId xmlns:a16="http://schemas.microsoft.com/office/drawing/2014/main" id="{2A2DD9A2-02AD-8148-8D40-A98B0C7B8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0" y="11720620"/>
            <a:ext cx="2890812" cy="14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23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yväskylän ammattikorkeakoulu, JAMK University of Applied Sciences logo">
            <a:extLst>
              <a:ext uri="{FF2B5EF4-FFF2-40B4-BE49-F238E27FC236}">
                <a16:creationId xmlns:a16="http://schemas.microsoft.com/office/drawing/2014/main" id="{1DB01C81-6570-3E45-83E2-290FDFDD2B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01" y="9868767"/>
            <a:ext cx="11038114" cy="140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3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nimal slide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2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rgbClr val="051272"/>
              </a:solidFill>
            </a:endParaRPr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/>
          </a:p>
        </p:txBody>
      </p:sp>
      <p:pic>
        <p:nvPicPr>
          <p:cNvPr id="2" name="Loop midblue.pdf" descr="Loop midblue.pdf">
            <a:extLst>
              <a:ext uri="{FF2B5EF4-FFF2-40B4-BE49-F238E27FC236}">
                <a16:creationId xmlns:a16="http://schemas.microsoft.com/office/drawing/2014/main" id="{9FD99656-4A6E-9191-56D6-B2B5DE251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4443791" y="-5130969"/>
            <a:ext cx="23674056" cy="1501436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agordning, titel">
            <a:extLst>
              <a:ext uri="{FF2B5EF4-FFF2-40B4-BE49-F238E27FC236}">
                <a16:creationId xmlns:a16="http://schemas.microsoft.com/office/drawing/2014/main" id="{357B7413-C45A-F9F0-572E-5549CAD40F6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72395" y="1765227"/>
            <a:ext cx="17270062" cy="311147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lang="en-US" err="1"/>
              <a:t>Titel</a:t>
            </a:r>
            <a:endParaRPr/>
          </a:p>
        </p:txBody>
      </p:sp>
      <p:sp>
        <p:nvSpPr>
          <p:cNvPr id="12" name="Brödtext nivå ett…">
            <a:extLst>
              <a:ext uri="{FF2B5EF4-FFF2-40B4-BE49-F238E27FC236}">
                <a16:creationId xmlns:a16="http://schemas.microsoft.com/office/drawing/2014/main" id="{17E1B84A-C8BF-8714-BD91-19F3AD05D9D9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872395" y="5162905"/>
            <a:ext cx="17270060" cy="641553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en-US"/>
              <a:t>Text</a:t>
            </a:r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2B017E-EC69-A9ED-9906-D61082DFED4D}"/>
              </a:ext>
            </a:extLst>
          </p:cNvPr>
          <p:cNvGrpSpPr/>
          <p:nvPr userDrawn="1"/>
        </p:nvGrpSpPr>
        <p:grpSpPr>
          <a:xfrm>
            <a:off x="667849" y="11509168"/>
            <a:ext cx="11543871" cy="1946431"/>
            <a:chOff x="667849" y="11509168"/>
            <a:chExt cx="11543871" cy="1946431"/>
          </a:xfrm>
        </p:grpSpPr>
        <p:pic>
          <p:nvPicPr>
            <p:cNvPr id="4" name="Picture 3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FFCBCB16-B5F9-2361-01A7-5B3E748CBB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" y="11799248"/>
              <a:ext cx="7010602" cy="165635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8E7380-94E0-7A26-6530-2DD8430B6353}"/>
                </a:ext>
              </a:extLst>
            </p:cNvPr>
            <p:cNvSpPr txBox="1"/>
            <p:nvPr userDrawn="1"/>
          </p:nvSpPr>
          <p:spPr>
            <a:xfrm>
              <a:off x="7789148" y="11509168"/>
              <a:ext cx="4422572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4400" b="1" i="0" u="none" strike="noStrike" cap="none" spc="0" normalizeH="0" baseline="0" err="1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Sustainable</a:t>
              </a:r>
              <a:r>
                <a:rPr kumimoji="0" lang="fi-FI" sz="4400" b="1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 </a:t>
              </a:r>
              <a:r>
                <a:rPr kumimoji="0" lang="fi-FI" sz="4400" b="1" i="0" u="none" strike="noStrike" cap="none" spc="0" normalizeH="0" baseline="0" err="1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SMEs</a:t>
              </a:r>
              <a:endParaRPr kumimoji="0" lang="en-DK" sz="2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646BA9C-3F6E-F18F-230E-35DEC22D4F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280579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er text slide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/>
          </a:p>
        </p:txBody>
      </p:sp>
      <p:pic>
        <p:nvPicPr>
          <p:cNvPr id="6" name="Loop midblue.pdf" descr="Loop midblue.pdf">
            <a:extLst>
              <a:ext uri="{FF2B5EF4-FFF2-40B4-BE49-F238E27FC236}">
                <a16:creationId xmlns:a16="http://schemas.microsoft.com/office/drawing/2014/main" id="{61002B40-2958-7B6C-E615-4395AA5AB0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226628">
            <a:off x="14817843" y="-6985332"/>
            <a:ext cx="16421270" cy="1041456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Dagordning, titel">
            <a:extLst>
              <a:ext uri="{FF2B5EF4-FFF2-40B4-BE49-F238E27FC236}">
                <a16:creationId xmlns:a16="http://schemas.microsoft.com/office/drawing/2014/main" id="{1ACBB9F4-09B5-7170-3360-F80C208C836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28800" y="838764"/>
            <a:ext cx="16743462" cy="1971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lang="sv-SE"/>
              <a:t>Titel</a:t>
            </a:r>
            <a:endParaRPr/>
          </a:p>
        </p:txBody>
      </p:sp>
      <p:sp>
        <p:nvSpPr>
          <p:cNvPr id="8" name="Dagordning, undertitel">
            <a:extLst>
              <a:ext uri="{FF2B5EF4-FFF2-40B4-BE49-F238E27FC236}">
                <a16:creationId xmlns:a16="http://schemas.microsoft.com/office/drawing/2014/main" id="{86894E3D-C7AE-1F04-D611-816D5FAF7692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92300" y="3211267"/>
            <a:ext cx="16743462" cy="801791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78C7BE"/>
                </a:solidFill>
              </a:defRPr>
            </a:lvl1pPr>
          </a:lstStyle>
          <a:p>
            <a:r>
              <a:rPr lang="sv-SE"/>
              <a:t>U</a:t>
            </a:r>
            <a:r>
              <a:rPr err="1"/>
              <a:t>ndertitel</a:t>
            </a:r>
            <a:endParaRPr/>
          </a:p>
        </p:txBody>
      </p:sp>
      <p:sp>
        <p:nvSpPr>
          <p:cNvPr id="9" name="Brödtext nivå ett…">
            <a:extLst>
              <a:ext uri="{FF2B5EF4-FFF2-40B4-BE49-F238E27FC236}">
                <a16:creationId xmlns:a16="http://schemas.microsoft.com/office/drawing/2014/main" id="{1A11A407-1D4C-6AFB-4797-10B4C6F8C551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892300" y="4449650"/>
            <a:ext cx="16743462" cy="6504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2800" b="0" i="0" spc="-42">
                <a:solidFill>
                  <a:srgbClr val="0512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/>
              <a:t>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B79948-06F4-A4E3-AE76-8A3D79EFD481}"/>
              </a:ext>
            </a:extLst>
          </p:cNvPr>
          <p:cNvGrpSpPr/>
          <p:nvPr userDrawn="1"/>
        </p:nvGrpSpPr>
        <p:grpSpPr>
          <a:xfrm>
            <a:off x="667849" y="11509168"/>
            <a:ext cx="11543871" cy="1946431"/>
            <a:chOff x="667849" y="11509168"/>
            <a:chExt cx="11543871" cy="1946431"/>
          </a:xfrm>
        </p:grpSpPr>
        <p:pic>
          <p:nvPicPr>
            <p:cNvPr id="3" name="Picture 2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1C7BAA1D-7E2E-2734-F14B-87127DC7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" y="11799248"/>
              <a:ext cx="7010602" cy="165635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89BF0FA-CEFA-6E24-5CAA-DE3B938BD9CF}"/>
                </a:ext>
              </a:extLst>
            </p:cNvPr>
            <p:cNvSpPr txBox="1"/>
            <p:nvPr userDrawn="1"/>
          </p:nvSpPr>
          <p:spPr>
            <a:xfrm>
              <a:off x="7789148" y="11509168"/>
              <a:ext cx="4422572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4400" b="1" i="0" u="none" strike="noStrike" cap="none" spc="0" normalizeH="0" baseline="0" err="1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Sustainable</a:t>
              </a:r>
              <a:r>
                <a:rPr kumimoji="0" lang="fi-FI" sz="4400" b="1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 </a:t>
              </a:r>
              <a:r>
                <a:rPr kumimoji="0" lang="fi-FI" sz="4400" b="1" i="0" u="none" strike="noStrike" cap="none" spc="0" normalizeH="0" baseline="0" err="1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SMEs</a:t>
              </a:r>
              <a:endParaRPr kumimoji="0" lang="en-DK" sz="2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A07FD12-192E-AF32-711B-DBBFC3288D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98761903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nger text slide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/>
          </a:p>
        </p:txBody>
      </p:sp>
      <p:pic>
        <p:nvPicPr>
          <p:cNvPr id="6" name="Loop midblue.pdf" descr="Loop midblue.pdf">
            <a:extLst>
              <a:ext uri="{FF2B5EF4-FFF2-40B4-BE49-F238E27FC236}">
                <a16:creationId xmlns:a16="http://schemas.microsoft.com/office/drawing/2014/main" id="{61002B40-2958-7B6C-E615-4395AA5AB0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226628">
            <a:off x="14817843" y="-6985332"/>
            <a:ext cx="16421270" cy="1041456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Dagordning, titel">
            <a:extLst>
              <a:ext uri="{FF2B5EF4-FFF2-40B4-BE49-F238E27FC236}">
                <a16:creationId xmlns:a16="http://schemas.microsoft.com/office/drawing/2014/main" id="{03589CBA-FFF5-28D9-9D76-8A57D3018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28800" y="838764"/>
            <a:ext cx="16743462" cy="1971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lang="sv-SE"/>
              <a:t>Titel</a:t>
            </a:r>
            <a:endParaRPr/>
          </a:p>
        </p:txBody>
      </p:sp>
      <p:sp>
        <p:nvSpPr>
          <p:cNvPr id="12" name="Dagordning, undertitel">
            <a:extLst>
              <a:ext uri="{FF2B5EF4-FFF2-40B4-BE49-F238E27FC236}">
                <a16:creationId xmlns:a16="http://schemas.microsoft.com/office/drawing/2014/main" id="{F24043C1-80F8-1A59-282A-966E48A7BC82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92300" y="3211267"/>
            <a:ext cx="16743462" cy="801791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78C7BE"/>
                </a:solidFill>
              </a:defRPr>
            </a:lvl1pPr>
          </a:lstStyle>
          <a:p>
            <a:r>
              <a:rPr lang="sv-SE"/>
              <a:t>U</a:t>
            </a:r>
            <a:r>
              <a:rPr err="1"/>
              <a:t>ndertitel</a:t>
            </a:r>
            <a:endParaRPr/>
          </a:p>
        </p:txBody>
      </p:sp>
      <p:sp>
        <p:nvSpPr>
          <p:cNvPr id="13" name="Brödtext nivå ett…">
            <a:extLst>
              <a:ext uri="{FF2B5EF4-FFF2-40B4-BE49-F238E27FC236}">
                <a16:creationId xmlns:a16="http://schemas.microsoft.com/office/drawing/2014/main" id="{72557CE7-37C4-562F-3DD0-3FF9C1A6CC9F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892299" y="4449650"/>
            <a:ext cx="21020449" cy="6504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2800" b="0" i="0" spc="-42">
                <a:solidFill>
                  <a:srgbClr val="0512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2625971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onger text slide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6" name="NPA bird white gradient.pdf" descr="NPA bird white gradien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/>
          </a:p>
        </p:txBody>
      </p:sp>
      <p:sp>
        <p:nvSpPr>
          <p:cNvPr id="7" name="Dagordning, titel">
            <a:extLst>
              <a:ext uri="{FF2B5EF4-FFF2-40B4-BE49-F238E27FC236}">
                <a16:creationId xmlns:a16="http://schemas.microsoft.com/office/drawing/2014/main" id="{1ACBB9F4-09B5-7170-3360-F80C208C836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28800" y="838764"/>
            <a:ext cx="16743462" cy="1971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500" spc="-170">
                <a:solidFill>
                  <a:srgbClr val="051272"/>
                </a:solidFill>
              </a:defRPr>
            </a:lvl1pPr>
          </a:lstStyle>
          <a:p>
            <a:r>
              <a:rPr lang="sv-SE"/>
              <a:t>Titel</a:t>
            </a:r>
            <a:endParaRPr/>
          </a:p>
        </p:txBody>
      </p:sp>
      <p:sp>
        <p:nvSpPr>
          <p:cNvPr id="8" name="Dagordning, undertitel">
            <a:extLst>
              <a:ext uri="{FF2B5EF4-FFF2-40B4-BE49-F238E27FC236}">
                <a16:creationId xmlns:a16="http://schemas.microsoft.com/office/drawing/2014/main" id="{86894E3D-C7AE-1F04-D611-816D5FAF7692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892300" y="3211267"/>
            <a:ext cx="16743462" cy="801791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19B9A8"/>
                </a:solidFill>
              </a:defRPr>
            </a:lvl1pPr>
          </a:lstStyle>
          <a:p>
            <a:r>
              <a:rPr lang="sv-SE"/>
              <a:t>U</a:t>
            </a:r>
            <a:r>
              <a:rPr err="1"/>
              <a:t>ndertitel</a:t>
            </a:r>
            <a:endParaRPr/>
          </a:p>
        </p:txBody>
      </p:sp>
      <p:sp>
        <p:nvSpPr>
          <p:cNvPr id="9" name="Brödtext nivå ett…">
            <a:extLst>
              <a:ext uri="{FF2B5EF4-FFF2-40B4-BE49-F238E27FC236}">
                <a16:creationId xmlns:a16="http://schemas.microsoft.com/office/drawing/2014/main" id="{1A11A407-1D4C-6AFB-4797-10B4C6F8C551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892300" y="4449650"/>
            <a:ext cx="16743462" cy="65046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2800" b="0" i="0" spc="-42">
                <a:solidFill>
                  <a:srgbClr val="05127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/>
              <a:t>Text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1D4FBA-12B8-8968-DE91-12EBEFFE0ED6}"/>
              </a:ext>
            </a:extLst>
          </p:cNvPr>
          <p:cNvGrpSpPr/>
          <p:nvPr userDrawn="1"/>
        </p:nvGrpSpPr>
        <p:grpSpPr>
          <a:xfrm>
            <a:off x="667849" y="11506806"/>
            <a:ext cx="11854655" cy="1948793"/>
            <a:chOff x="667849" y="11506806"/>
            <a:chExt cx="11854655" cy="1948793"/>
          </a:xfrm>
        </p:grpSpPr>
        <p:pic>
          <p:nvPicPr>
            <p:cNvPr id="6" name="Picture 5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D862C5E0-1F8D-5DF9-87AE-19BFA3EB8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" y="11799248"/>
              <a:ext cx="7010602" cy="165635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7BBCA4-1944-A5BE-91C3-DA1C0BAC0C08}"/>
                </a:ext>
              </a:extLst>
            </p:cNvPr>
            <p:cNvSpPr txBox="1"/>
            <p:nvPr userDrawn="1"/>
          </p:nvSpPr>
          <p:spPr>
            <a:xfrm>
              <a:off x="7789147" y="11506806"/>
              <a:ext cx="4733357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4400" b="1" i="0" u="none" strike="noStrike" cap="none" spc="0" normalizeH="0" baseline="0" err="1">
                  <a:ln>
                    <a:noFill/>
                  </a:ln>
                  <a:solidFill>
                    <a:srgbClr val="19B9A8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Sustainable</a:t>
              </a:r>
              <a:r>
                <a:rPr kumimoji="0" lang="fi-FI" sz="4400" b="1" i="0" u="none" strike="noStrike" cap="none" spc="0" normalizeH="0" baseline="0">
                  <a:ln>
                    <a:noFill/>
                  </a:ln>
                  <a:solidFill>
                    <a:srgbClr val="19B9A8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 </a:t>
              </a:r>
              <a:r>
                <a:rPr kumimoji="0" lang="fi-FI" sz="4400" b="1" i="0" u="none" strike="noStrike" cap="none" spc="0" normalizeH="0" baseline="0" err="1">
                  <a:ln>
                    <a:noFill/>
                  </a:ln>
                  <a:solidFill>
                    <a:srgbClr val="19B9A8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SMEs</a:t>
              </a:r>
              <a:endParaRPr kumimoji="0" lang="en-DK" sz="2400" b="1" i="0" u="none" strike="noStrike" cap="none" spc="0" normalizeH="0" baseline="0">
                <a:ln>
                  <a:noFill/>
                </a:ln>
                <a:solidFill>
                  <a:srgbClr val="166DAE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D417851-44C3-7F5F-08A9-95DB8234A2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9786742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hit photo 1 LIGHT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"/>
          <p:cNvSpPr/>
          <p:nvPr userDrawn="1"/>
        </p:nvSpPr>
        <p:spPr>
          <a:xfrm>
            <a:off x="0" y="-3541"/>
            <a:ext cx="24384000" cy="1371954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CAE6FF"/>
              </a:gs>
            </a:gsLst>
            <a:lin ang="180047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/>
          </a:p>
        </p:txBody>
      </p:sp>
      <p:sp>
        <p:nvSpPr>
          <p:cNvPr id="4" name="Dagordning, undertitel">
            <a:extLst>
              <a:ext uri="{FF2B5EF4-FFF2-40B4-BE49-F238E27FC236}">
                <a16:creationId xmlns:a16="http://schemas.microsoft.com/office/drawing/2014/main" id="{16A4B766-5B57-FE16-AA84-37267D53230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84702" y="2316967"/>
            <a:ext cx="10937802" cy="1265278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5000">
                <a:solidFill>
                  <a:srgbClr val="78C7BE"/>
                </a:solidFill>
              </a:defRPr>
            </a:lvl1pPr>
          </a:lstStyle>
          <a:p>
            <a:r>
              <a:rPr err="1"/>
              <a:t>Dagordning</a:t>
            </a:r>
            <a:r>
              <a:t>, </a:t>
            </a:r>
            <a:r>
              <a:rPr err="1"/>
              <a:t>undertitel</a:t>
            </a:r>
            <a:endParaRPr/>
          </a:p>
        </p:txBody>
      </p:sp>
      <p:sp>
        <p:nvSpPr>
          <p:cNvPr id="5" name="Brödtext nivå ett…">
            <a:extLst>
              <a:ext uri="{FF2B5EF4-FFF2-40B4-BE49-F238E27FC236}">
                <a16:creationId xmlns:a16="http://schemas.microsoft.com/office/drawing/2014/main" id="{28E5CD78-1ED8-37A2-6E18-3E419CF88CF9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584703" y="3705466"/>
            <a:ext cx="10937802" cy="6307183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1pPr>
            <a:lvl2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2pPr>
            <a:lvl3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3pPr>
            <a:lvl4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4pPr>
            <a:lvl5pPr>
              <a:spcBef>
                <a:spcPts val="1800"/>
              </a:spcBef>
              <a:defRPr sz="4300" spc="-42">
                <a:solidFill>
                  <a:srgbClr val="051272"/>
                </a:solidFill>
              </a:defRPr>
            </a:lvl5pPr>
          </a:lstStyle>
          <a:p>
            <a:r>
              <a:rPr lang="sv-SE"/>
              <a:t>Text</a:t>
            </a:r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3EEC77-9717-E39C-6489-E90629DFF5D5}"/>
              </a:ext>
            </a:extLst>
          </p:cNvPr>
          <p:cNvGrpSpPr/>
          <p:nvPr userDrawn="1"/>
        </p:nvGrpSpPr>
        <p:grpSpPr>
          <a:xfrm>
            <a:off x="667849" y="11509168"/>
            <a:ext cx="11543871" cy="1946431"/>
            <a:chOff x="667849" y="11509168"/>
            <a:chExt cx="11543871" cy="1946431"/>
          </a:xfrm>
        </p:grpSpPr>
        <p:pic>
          <p:nvPicPr>
            <p:cNvPr id="6" name="Picture 5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0940EC15-99F1-8495-FA49-6B4AE48A8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49" y="11799248"/>
              <a:ext cx="7010602" cy="16563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B23553-934F-7422-B224-150BC6F8EBCF}"/>
                </a:ext>
              </a:extLst>
            </p:cNvPr>
            <p:cNvSpPr txBox="1"/>
            <p:nvPr userDrawn="1"/>
          </p:nvSpPr>
          <p:spPr>
            <a:xfrm>
              <a:off x="7789148" y="11509168"/>
              <a:ext cx="4422572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4400" b="1" i="0" u="none" strike="noStrike" cap="none" spc="0" normalizeH="0" baseline="0" err="1">
                  <a:ln>
                    <a:noFill/>
                  </a:ln>
                  <a:solidFill>
                    <a:srgbClr val="19B9A8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Sustainable</a:t>
              </a:r>
              <a:endParaRPr kumimoji="0" lang="fi-FI" sz="4400" b="1" i="0" u="none" strike="noStrike" cap="none" spc="0" normalizeH="0" baseline="0">
                <a:ln>
                  <a:noFill/>
                </a:ln>
                <a:solidFill>
                  <a:srgbClr val="19B9A8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i-FI" sz="4400" b="1" i="0" u="none" strike="noStrike" cap="none" spc="0" normalizeH="0" baseline="0" err="1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Helvetica Neue"/>
                </a:rPr>
                <a:t>SMEs</a:t>
              </a:r>
              <a:endParaRPr kumimoji="0" lang="en-DK" sz="24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F5FD36E-DE78-3AE5-5040-4B81EDF8D2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96150" y="11786885"/>
              <a:ext cx="0" cy="1289123"/>
            </a:xfrm>
            <a:prstGeom prst="line">
              <a:avLst/>
            </a:prstGeom>
            <a:noFill/>
            <a:ln w="25400" cap="flat">
              <a:solidFill>
                <a:srgbClr val="003399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12" name="Kuva 11" descr="Kuva, joka sisältää kohteen sisä-&#10;&#10;Tekoälyn generoima sisältö voi olla virheellistä.">
            <a:extLst>
              <a:ext uri="{FF2B5EF4-FFF2-40B4-BE49-F238E27FC236}">
                <a16:creationId xmlns:a16="http://schemas.microsoft.com/office/drawing/2014/main" id="{814BC908-1A92-D204-765C-766D0C810A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1" r="9260"/>
          <a:stretch/>
        </p:blipFill>
        <p:spPr>
          <a:xfrm>
            <a:off x="12842695" y="-129904"/>
            <a:ext cx="11652001" cy="13845904"/>
          </a:xfrm>
          <a:prstGeom prst="rect">
            <a:avLst/>
          </a:prstGeom>
        </p:spPr>
      </p:pic>
      <p:pic>
        <p:nvPicPr>
          <p:cNvPr id="9" name="Loop midblue.pdf" descr="Loop midblue.pdf">
            <a:extLst>
              <a:ext uri="{FF2B5EF4-FFF2-40B4-BE49-F238E27FC236}">
                <a16:creationId xmlns:a16="http://schemas.microsoft.com/office/drawing/2014/main" id="{9836DCA5-32BB-B388-66DE-0DAEE1A2F1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65200">
            <a:off x="13033039" y="-7395329"/>
            <a:ext cx="16421270" cy="10414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NPA bird white gradient.pdf" descr="NPA bird white gradient.pdf">
            <a:extLst>
              <a:ext uri="{FF2B5EF4-FFF2-40B4-BE49-F238E27FC236}">
                <a16:creationId xmlns:a16="http://schemas.microsoft.com/office/drawing/2014/main" id="{71E2D9AE-5E82-141E-85CC-676849EC36E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913213" y="9915209"/>
            <a:ext cx="17270062" cy="81698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9553630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PHOTO">
    <p:bg>
      <p:bgPr>
        <a:gradFill flip="none" rotWithShape="1">
          <a:gsLst>
            <a:gs pos="0">
              <a:srgbClr val="EBF5FF"/>
            </a:gs>
            <a:gs pos="100000">
              <a:srgbClr val="CAE6FF"/>
            </a:gs>
          </a:gsLst>
          <a:lin ang="1800479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ky, outdoor, outdoor object&#10;&#10;Description automatically generated">
            <a:extLst>
              <a:ext uri="{FF2B5EF4-FFF2-40B4-BE49-F238E27FC236}">
                <a16:creationId xmlns:a16="http://schemas.microsoft.com/office/drawing/2014/main" id="{C4C2F9D7-8A38-7B60-48A8-CBBE71B9D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9436"/>
            <a:ext cx="27235973" cy="15320235"/>
          </a:xfrm>
          <a:prstGeom prst="rect">
            <a:avLst/>
          </a:prstGeom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11024" y="13076008"/>
            <a:ext cx="349455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1272"/>
                </a:solidFill>
              </a:defRPr>
            </a:lvl1pPr>
          </a:lstStyle>
          <a:p>
            <a:fld id="{86CB4B4D-7CA3-9044-876B-883B54F8677D}" type="slidenum">
              <a:rPr lang="en-SE" smtClean="0"/>
              <a:pPr/>
              <a:t>‹#›</a:t>
            </a:fld>
            <a:endParaRPr lang="en-SE"/>
          </a:p>
        </p:txBody>
      </p:sp>
      <p:pic>
        <p:nvPicPr>
          <p:cNvPr id="7" name="Interreg Logo Northern Periphery and Arctic RGB Color neg.png" descr="Interreg Logo Northern Periphery and Arctic RGB Color neg.png">
            <a:extLst>
              <a:ext uri="{FF2B5EF4-FFF2-40B4-BE49-F238E27FC236}">
                <a16:creationId xmlns:a16="http://schemas.microsoft.com/office/drawing/2014/main" id="{CE82E908-F453-0FA4-9A96-B79811E7E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83" y="11493632"/>
            <a:ext cx="6461012" cy="194882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stitel">
            <a:extLst>
              <a:ext uri="{FF2B5EF4-FFF2-40B4-BE49-F238E27FC236}">
                <a16:creationId xmlns:a16="http://schemas.microsoft.com/office/drawing/2014/main" id="{6D85DFA0-5EE2-612F-896A-D0922C124BD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06496" y="199256"/>
            <a:ext cx="19942378" cy="4648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Thank you!</a:t>
            </a:r>
            <a:endParaRPr/>
          </a:p>
        </p:txBody>
      </p:sp>
      <p:sp>
        <p:nvSpPr>
          <p:cNvPr id="13" name="Brödtext nivå ett…">
            <a:extLst>
              <a:ext uri="{FF2B5EF4-FFF2-40B4-BE49-F238E27FC236}">
                <a16:creationId xmlns:a16="http://schemas.microsoft.com/office/drawing/2014/main" id="{3BC250BF-E8C2-04E1-8E0A-1CB1D31473B7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5379930"/>
            <a:ext cx="19942371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www.sustainablesmes.interreg-npa.eu</a:t>
            </a:r>
            <a:endParaRPr/>
          </a:p>
        </p:txBody>
      </p:sp>
      <p:pic>
        <p:nvPicPr>
          <p:cNvPr id="2" name="NPA bird white gradient.pdf" descr="NPA bird white gradient.pdf">
            <a:extLst>
              <a:ext uri="{FF2B5EF4-FFF2-40B4-BE49-F238E27FC236}">
                <a16:creationId xmlns:a16="http://schemas.microsoft.com/office/drawing/2014/main" id="{086F58B9-3546-E248-72B6-0DD7B7D861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506057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338488" y="12474624"/>
            <a:ext cx="11140480" cy="809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430584" y="12474624"/>
            <a:ext cx="2907904" cy="809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1438805" y="5112299"/>
            <a:ext cx="21410378" cy="62101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>
              <a:buFont typeface="Arial"/>
              <a:buChar char="•"/>
              <a:defRPr sz="4400">
                <a:solidFill>
                  <a:schemeClr val="bg1"/>
                </a:solidFill>
              </a:defRPr>
            </a:lvl1pPr>
            <a:lvl2pPr marL="1485900" indent="-5715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2pPr>
            <a:lvl3pPr marL="2400300" marR="0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>
                <a:solidFill>
                  <a:schemeClr val="bg1"/>
                </a:solidFill>
              </a:defRPr>
            </a:lvl3pPr>
            <a:lvl4pPr marL="3314700" marR="0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4pPr>
            <a:lvl5pPr marL="3657600" indent="0">
              <a:buNone/>
              <a:defRPr sz="2800">
                <a:solidFill>
                  <a:schemeClr val="bg1"/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Muokkaa tekstin perustyylejä</a:t>
            </a:r>
          </a:p>
          <a:p>
            <a:pPr marL="2400300" marR="0" lvl="2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</a:t>
            </a:r>
          </a:p>
          <a:p>
            <a:pPr marL="3314700" marR="0" lvl="3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</a:t>
            </a:r>
          </a:p>
          <a:p>
            <a:pPr marL="3657600" marR="0" lvl="4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Muokkaa tekstin perustyylejä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1450710" y="3485952"/>
            <a:ext cx="21398088" cy="11521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400">
                <a:solidFill>
                  <a:srgbClr val="FFFFFF"/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1450710" y="1757760"/>
            <a:ext cx="21398088" cy="17281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pic>
        <p:nvPicPr>
          <p:cNvPr id="12" name="Picture 3" descr="JAMK logo">
            <a:extLst>
              <a:ext uri="{FF2B5EF4-FFF2-40B4-BE49-F238E27FC236}">
                <a16:creationId xmlns:a16="http://schemas.microsoft.com/office/drawing/2014/main" id="{795E3C2C-4BFB-7A4D-83FF-BF89411B63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053" y="11766430"/>
            <a:ext cx="3035042" cy="15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8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custom blu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D4932-668E-F3BD-CC7F-11B948775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4" b="1086"/>
          <a:stretch/>
        </p:blipFill>
        <p:spPr>
          <a:xfrm>
            <a:off x="0" y="2636199"/>
            <a:ext cx="5443388" cy="11079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3E576-CC78-E3E0-C1B9-08EF54C74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7" r="66488"/>
          <a:stretch/>
        </p:blipFill>
        <p:spPr>
          <a:xfrm>
            <a:off x="20772895" y="-52561"/>
            <a:ext cx="3611106" cy="7924802"/>
          </a:xfrm>
          <a:prstGeom prst="rect">
            <a:avLst/>
          </a:prstGeom>
        </p:spPr>
      </p:pic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338488" y="12474624"/>
            <a:ext cx="11140480" cy="809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430584" y="12474624"/>
            <a:ext cx="2907904" cy="809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2DE7DC1A-566A-B5CD-8FDD-13B64778F47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606111" y="4942199"/>
            <a:ext cx="21025290" cy="65894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>
              <a:buFont typeface="Arial"/>
              <a:buChar char="•"/>
              <a:defRPr sz="4400">
                <a:solidFill>
                  <a:schemeClr val="bg1"/>
                </a:solidFill>
              </a:defRPr>
            </a:lvl1pPr>
            <a:lvl2pPr marL="1485900" indent="-571500">
              <a:buFont typeface="Arial" panose="020B0604020202020204" pitchFamily="34" charset="0"/>
              <a:buChar char="•"/>
              <a:defRPr sz="4000">
                <a:solidFill>
                  <a:schemeClr val="bg1"/>
                </a:solidFill>
              </a:defRPr>
            </a:lvl2pPr>
            <a:lvl3pPr marL="2400300" indent="-571500">
              <a:buFont typeface="Arial" panose="020B0604020202020204" pitchFamily="34" charset="0"/>
              <a:buChar char="•"/>
              <a:defRPr sz="3600">
                <a:solidFill>
                  <a:schemeClr val="bg1"/>
                </a:solidFill>
              </a:defRPr>
            </a:lvl3pPr>
            <a:lvl4pPr marL="3314700" marR="0" indent="-571500" algn="l" defTabSz="1828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bg1"/>
                </a:solidFill>
              </a:defRPr>
            </a:lvl4pPr>
            <a:lvl5pPr marL="4229100" indent="-5715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4E7C9BE-E176-F910-F5C1-2C658F8EB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6111" y="3172520"/>
            <a:ext cx="21025290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6400">
                <a:solidFill>
                  <a:schemeClr val="bg1"/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2D9884B9-13A6-65AC-EE09-4773027B1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111" y="1469042"/>
            <a:ext cx="21025290" cy="15841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50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218C6"/>
            </a:gs>
            <a:gs pos="100000">
              <a:srgbClr val="051272"/>
            </a:gs>
          </a:gsLst>
          <a:lin ang="376056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PA bird white gradient.pdf" descr="NPA bird white gradient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2504" y="7701982"/>
            <a:ext cx="17270062" cy="816980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resentationstitel"/>
          <p:cNvSpPr txBox="1">
            <a:spLocks noGrp="1"/>
          </p:cNvSpPr>
          <p:nvPr>
            <p:ph type="title" hasCustomPrompt="1"/>
          </p:nvPr>
        </p:nvSpPr>
        <p:spPr>
          <a:xfrm>
            <a:off x="1206496" y="1482791"/>
            <a:ext cx="19942378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err="1"/>
              <a:t>Presentations­titel</a:t>
            </a:r>
            <a:endParaRPr/>
          </a:p>
        </p:txBody>
      </p:sp>
      <p:sp>
        <p:nvSpPr>
          <p:cNvPr id="5" name="Brödtext nivå ett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6663465"/>
            <a:ext cx="1994237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err="1"/>
              <a:t>Presentations­undertitel</a:t>
            </a:r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" name="Interreg Logo Northern Periphery and Arctic RGB Color neg.png" descr="Interreg Logo Northern Periphery and Arctic RGB Color neg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83" y="11493632"/>
            <a:ext cx="6461012" cy="194882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58" r:id="rId2"/>
    <p:sldLayoutId id="2147483660" r:id="rId3"/>
    <p:sldLayoutId id="2147483706" r:id="rId4"/>
    <p:sldLayoutId id="2147483680" r:id="rId5"/>
    <p:sldLayoutId id="2147483666" r:id="rId6"/>
    <p:sldLayoutId id="2147483664" r:id="rId7"/>
  </p:sldLayoutIdLst>
  <p:transition spd="med"/>
  <p:txStyles>
    <p:titleStyle>
      <a:lvl1pPr marL="0" marR="0" indent="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1pPr>
      <a:lvl2pPr marL="0" marR="0" indent="4572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2pPr>
      <a:lvl3pPr marL="0" marR="0" indent="9144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3pPr>
      <a:lvl4pPr marL="0" marR="0" indent="13716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4pPr>
      <a:lvl5pPr marL="0" marR="0" indent="18288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5pPr>
      <a:lvl6pPr marL="0" marR="0" indent="22860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6pPr>
      <a:lvl7pPr marL="0" marR="0" indent="27432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7pPr>
      <a:lvl8pPr marL="0" marR="0" indent="32004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8pPr>
      <a:lvl9pPr marL="0" marR="0" indent="3657600" algn="l" defTabSz="2438338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76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9pPr>
    </p:titleStyle>
    <p:body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1pPr>
      <a:lvl2pPr marL="0" marR="0" indent="4572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2pPr>
      <a:lvl3pPr marL="0" marR="0" indent="9144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3pPr>
      <a:lvl4pPr marL="0" marR="0" indent="13716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4pPr>
      <a:lvl5pPr marL="0" marR="0" indent="18288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5pPr>
      <a:lvl6pPr marL="0" marR="0" indent="22860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6pPr>
      <a:lvl7pPr marL="0" marR="0" indent="27432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7pPr>
      <a:lvl8pPr marL="0" marR="0" indent="32004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8pPr>
      <a:lvl9pPr marL="0" marR="0" indent="365760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0" b="0" i="0" u="none" strike="noStrike" cap="none" spc="0" baseline="0">
          <a:solidFill>
            <a:srgbClr val="FFFFFF"/>
          </a:solidFill>
          <a:uFillTx/>
          <a:latin typeface="Open Sans Semibold"/>
          <a:ea typeface="Open Sans Semibold"/>
          <a:cs typeface="Open Sans Semibold"/>
          <a:sym typeface="Open Sans Semibold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507904" y="12474624"/>
            <a:ext cx="11140480" cy="809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455984" y="12474624"/>
            <a:ext cx="2907904" cy="809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451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imple.se/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ur02.safelinks.protection.outlook.com/?url=https://www.morescope.com/&amp;data=05|02|marianne.lampi@jamk.fi|8350437079464e68b65808de8a57999f|6e9eaaf03ff74de98cd41ffbd45951b9|1|0|639100306116153438|Unknown|TWFpbGZsb3d8eyJFbXB0eU1hcGkiOnRydWUsIlYiOiIwLjAuMDAwMCIsIlAiOiJXaW4zMiIsIkFOIjoiTWFpbCIsIldUIjoyfQ==|0|||&amp;sdata=JIC94y3dGBgL9uh6iU7qlX76Fm+8JP53vAfGr3xLUJc=&amp;reserved=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reg-npa.eu/projects/sustainable-smes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09CE56-FCEB-FEE8-9B39-245C55BF0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Sustainable SMEs workshop conclusions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021C56-8F06-5FE9-E0EB-5075657D09A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 noProof="0"/>
              <a:t>Tools for sustainability reporting</a:t>
            </a:r>
          </a:p>
          <a:p>
            <a:r>
              <a:rPr lang="en-US" b="1" noProof="0"/>
              <a:t>2026-03-26</a:t>
            </a:r>
          </a:p>
          <a:p>
            <a:r>
              <a:rPr lang="en-US" b="1" noProof="0" err="1"/>
              <a:t>BioFuel</a:t>
            </a:r>
            <a:r>
              <a:rPr lang="en-US" b="1" noProof="0"/>
              <a:t> Region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663379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96CE470-E83E-7BAE-46A0-FEF3FDC9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Workshop facts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265E553-20D2-3553-9183-C94D22740F8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830849" y="3392683"/>
            <a:ext cx="8772300" cy="7860035"/>
          </a:xfrm>
        </p:spPr>
        <p:txBody>
          <a:bodyPr lIns="50800" tIns="50800" rIns="50800" bIns="50800" anchor="t">
            <a:normAutofit lnSpcReduction="10000"/>
          </a:bodyPr>
          <a:lstStyle/>
          <a:p>
            <a:r>
              <a:rPr lang="en-US" b="1" noProof="0" dirty="0">
                <a:latin typeface="Open Sans"/>
                <a:ea typeface="Open Sans"/>
                <a:cs typeface="Open Sans"/>
              </a:rPr>
              <a:t>Target</a:t>
            </a:r>
          </a:p>
          <a:p>
            <a:r>
              <a:rPr lang="en-US" sz="2600" dirty="0">
                <a:latin typeface="Open Sans"/>
                <a:ea typeface="Open Sans"/>
                <a:cs typeface="Open Sans"/>
              </a:rPr>
              <a:t>The workshop</a:t>
            </a:r>
            <a:r>
              <a:rPr lang="en-US" sz="2600" noProof="0" dirty="0">
                <a:latin typeface="Open Sans"/>
                <a:ea typeface="Open Sans"/>
                <a:cs typeface="Open Sans"/>
              </a:rPr>
              <a:t> </a:t>
            </a:r>
            <a:r>
              <a:rPr lang="en-US" sz="2600" dirty="0">
                <a:latin typeface="Open Sans"/>
                <a:ea typeface="Open Sans"/>
                <a:cs typeface="Open Sans"/>
              </a:rPr>
              <a:t>aims to highlight different reasons for sustainability reporting and to get both a quick overview of available tools and a chance for a more in-depth look at one of the tools presented. Target groups are </a:t>
            </a:r>
            <a:r>
              <a:rPr lang="en-US" sz="2600" dirty="0"/>
              <a:t>SMEs (particularly manufacturing, bioeconomy and supply-chain exposed businesses), SME support </a:t>
            </a:r>
            <a:r>
              <a:rPr lang="en-US" sz="2600" dirty="0" err="1"/>
              <a:t>organisations</a:t>
            </a:r>
            <a:r>
              <a:rPr lang="en-US" sz="2600" dirty="0"/>
              <a:t>, and sustainability, innovation and </a:t>
            </a:r>
            <a:r>
              <a:rPr lang="en-US" sz="2600" dirty="0" err="1"/>
              <a:t>digitalisation</a:t>
            </a:r>
            <a:r>
              <a:rPr lang="en-US" sz="2600" dirty="0"/>
              <a:t> practitioners.</a:t>
            </a:r>
            <a:endParaRPr lang="en-US" sz="2600" dirty="0">
              <a:latin typeface="Open Sans"/>
              <a:ea typeface="Open Sans"/>
              <a:cs typeface="Open Sans"/>
            </a:endParaRPr>
          </a:p>
          <a:p>
            <a:r>
              <a:rPr lang="en-US" sz="2600" noProof="0" dirty="0">
                <a:latin typeface="Open Sans"/>
                <a:ea typeface="Open Sans"/>
                <a:cs typeface="Open Sans"/>
              </a:rPr>
              <a:t>The information gathered is used to plan the upcoming pilots, guidebook content and </a:t>
            </a:r>
            <a:r>
              <a:rPr lang="en-US" sz="2600" dirty="0">
                <a:latin typeface="Open Sans"/>
                <a:ea typeface="Open Sans"/>
                <a:cs typeface="Open Sans"/>
              </a:rPr>
              <a:t>other project activities</a:t>
            </a:r>
            <a:r>
              <a:rPr lang="en-US" sz="2600" noProof="0" dirty="0">
                <a:latin typeface="Open Sans"/>
                <a:ea typeface="Open Sans"/>
                <a:cs typeface="Open Sans"/>
              </a:rPr>
              <a:t>.</a:t>
            </a:r>
            <a:endParaRPr lang="en-US" b="1" noProof="0" dirty="0"/>
          </a:p>
          <a:p>
            <a:pPr>
              <a:spcAft>
                <a:spcPts val="1800"/>
              </a:spcAft>
            </a:pPr>
            <a:r>
              <a:rPr lang="en-US" b="1" noProof="0" dirty="0">
                <a:latin typeface="Open Sans"/>
                <a:ea typeface="Open Sans"/>
                <a:cs typeface="Open Sans"/>
              </a:rPr>
              <a:t>Participant groups in</a:t>
            </a:r>
            <a:r>
              <a:rPr lang="en-US" b="1" dirty="0">
                <a:latin typeface="Open Sans"/>
                <a:ea typeface="Open Sans"/>
                <a:cs typeface="Open Sans"/>
              </a:rPr>
              <a:t> the</a:t>
            </a:r>
            <a:r>
              <a:rPr lang="en-US" b="1" noProof="0" dirty="0">
                <a:latin typeface="Open Sans"/>
                <a:ea typeface="Open Sans"/>
                <a:cs typeface="Open Sans"/>
              </a:rPr>
              <a:t> workshop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noProof="0" dirty="0">
                <a:latin typeface="Open Sans"/>
                <a:ea typeface="Open Sans"/>
                <a:cs typeface="Open Sans"/>
              </a:rPr>
              <a:t>SME (15)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noProof="0" dirty="0">
                <a:latin typeface="Open Sans"/>
                <a:ea typeface="Open Sans"/>
                <a:cs typeface="Open Sans"/>
              </a:rPr>
              <a:t>Business developer </a:t>
            </a:r>
            <a:r>
              <a:rPr lang="en-US" sz="2400" dirty="0">
                <a:latin typeface="Open Sans"/>
                <a:ea typeface="Open Sans"/>
                <a:cs typeface="Open Sans"/>
              </a:rPr>
              <a:t>(5)</a:t>
            </a:r>
            <a:endParaRPr lang="en-US" sz="2400" noProof="0" dirty="0">
              <a:latin typeface="Open Sans"/>
              <a:ea typeface="Open Sans"/>
              <a:cs typeface="Open Sans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noProof="0" dirty="0">
                <a:latin typeface="Open Sans"/>
                <a:ea typeface="Open Sans"/>
                <a:cs typeface="Open Sans"/>
              </a:rPr>
              <a:t>Regional developer </a:t>
            </a:r>
            <a:r>
              <a:rPr lang="en-US" sz="2400" dirty="0">
                <a:latin typeface="Open Sans"/>
                <a:ea typeface="Open Sans"/>
                <a:cs typeface="Open Sans"/>
              </a:rPr>
              <a:t>(16)</a:t>
            </a:r>
            <a:endParaRPr lang="en-US" sz="2400" noProof="0" dirty="0">
              <a:latin typeface="Open Sans"/>
              <a:ea typeface="Open Sans"/>
              <a:cs typeface="Open Sans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Open Sans"/>
                <a:ea typeface="Open Sans"/>
                <a:cs typeface="Open Sans"/>
              </a:rPr>
              <a:t>Reporting expert (8)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noProof="0" dirty="0">
                <a:latin typeface="Open Sans"/>
                <a:ea typeface="Open Sans"/>
                <a:cs typeface="Open Sans"/>
              </a:rPr>
              <a:t>Researcher </a:t>
            </a:r>
            <a:r>
              <a:rPr lang="en-US" sz="2400" dirty="0">
                <a:latin typeface="Open Sans"/>
                <a:ea typeface="Open Sans"/>
                <a:cs typeface="Open Sans"/>
              </a:rPr>
              <a:t>(5)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noProof="0" dirty="0">
                <a:latin typeface="Open Sans"/>
                <a:ea typeface="Open Sans"/>
                <a:cs typeface="Open Sans"/>
              </a:rPr>
              <a:t>Other (6)</a:t>
            </a:r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219E2E39-626F-E0DD-DEE2-F6811CB4768B}"/>
              </a:ext>
            </a:extLst>
          </p:cNvPr>
          <p:cNvSpPr txBox="1">
            <a:spLocks/>
          </p:cNvSpPr>
          <p:nvPr/>
        </p:nvSpPr>
        <p:spPr>
          <a:xfrm>
            <a:off x="11498094" y="3439051"/>
            <a:ext cx="11043344" cy="8105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 lnSpcReduction="10000"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2" baseline="0">
                <a:solidFill>
                  <a:srgbClr val="051272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defRPr>
            </a:lvl1pPr>
            <a:lvl2pPr marL="0" marR="0" indent="4572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indent="9144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indent="13716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indent="18288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indent="22860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indent="27432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indent="32004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indent="36576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r>
              <a:rPr lang="en-US" b="1" noProof="0">
                <a:latin typeface="Open Sans"/>
                <a:ea typeface="Open Sans"/>
                <a:cs typeface="Open Sans"/>
              </a:rPr>
              <a:t>Agenda 23.3.2026 at 13:00-14:30 CET</a:t>
            </a:r>
          </a:p>
          <a:p>
            <a:r>
              <a:rPr lang="en-US" sz="2600" i="1"/>
              <a:t>13.00 - 13.15: Reasons why and advantages of sustainability reporting. Real world examples from different companies and the reasons for reporting. Martin Svensson, </a:t>
            </a:r>
            <a:r>
              <a:rPr lang="en-US" sz="2600" i="1" err="1"/>
              <a:t>BioFuel</a:t>
            </a:r>
            <a:r>
              <a:rPr lang="en-US" sz="2600" i="1"/>
              <a:t> Region</a:t>
            </a:r>
          </a:p>
          <a:p>
            <a:r>
              <a:rPr lang="en-US" sz="2600" i="1"/>
              <a:t>13.15 - 13.25: Do you need tools for sustainability reporting? Ellinor Axelsson, </a:t>
            </a:r>
            <a:r>
              <a:rPr lang="en-US" sz="2600" i="1" err="1"/>
              <a:t>Parilo</a:t>
            </a:r>
            <a:endParaRPr lang="en-US" sz="2600" i="1"/>
          </a:p>
          <a:p>
            <a:r>
              <a:rPr lang="en-US" sz="2600" i="1"/>
              <a:t>13.25 - 14.00: Short pitch sessions from tool suppliers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i="1"/>
              <a:t>VSME training, Nelly </a:t>
            </a:r>
            <a:r>
              <a:rPr lang="en-US" sz="2600" i="1" err="1"/>
              <a:t>Kortesniemi</a:t>
            </a:r>
            <a:r>
              <a:rPr lang="en-US" sz="2600" i="1"/>
              <a:t>, Lapland UAS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i="1"/>
              <a:t>VSME Digital Template, Mathias </a:t>
            </a:r>
            <a:r>
              <a:rPr lang="en-US" sz="2600" i="1" err="1"/>
              <a:t>Mingazzini</a:t>
            </a:r>
            <a:r>
              <a:rPr lang="en-US" sz="2600" i="1"/>
              <a:t>, EFRAG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i="1"/>
              <a:t>Strimple, Per Berggren, Strimple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i="1"/>
              <a:t>ARC, Ciara Greaney, White Spire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i="1"/>
              <a:t>ESG-tool, Vilma Saari, DIMECC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i="1" err="1"/>
              <a:t>Planmark</a:t>
            </a:r>
            <a:r>
              <a:rPr lang="en-US" sz="2600" i="1"/>
              <a:t>, Mikko </a:t>
            </a:r>
            <a:r>
              <a:rPr lang="en-US" sz="2600" i="1" err="1"/>
              <a:t>Hentunen</a:t>
            </a:r>
            <a:r>
              <a:rPr lang="en-US" sz="2600" i="1"/>
              <a:t>, </a:t>
            </a:r>
            <a:r>
              <a:rPr lang="en-US" sz="2600" i="1" err="1"/>
              <a:t>Planmark</a:t>
            </a:r>
            <a:endParaRPr lang="en-US" sz="2600" i="1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i="1" err="1"/>
              <a:t>Morescope</a:t>
            </a:r>
            <a:r>
              <a:rPr lang="en-US" sz="2600" i="1"/>
              <a:t>, Marcus Aicardi, Position Green  </a:t>
            </a:r>
          </a:p>
          <a:p>
            <a:r>
              <a:rPr lang="en-US" sz="2600" i="1"/>
              <a:t>14.00 - 14.30: A deeper look into one tool - breakout sessions. A more comprehensive presentation on the different tools presented during the pitching session. Participants choose which tool they want to take a closer look at.</a:t>
            </a:r>
          </a:p>
        </p:txBody>
      </p:sp>
    </p:spTree>
    <p:extLst>
      <p:ext uri="{BB962C8B-B14F-4D97-AF65-F5344CB8AC3E}">
        <p14:creationId xmlns:p14="http://schemas.microsoft.com/office/powerpoint/2010/main" val="141700266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0D4B6DD-3797-2CBC-8C64-808B6C63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66" y="689474"/>
            <a:ext cx="20079478" cy="1120665"/>
          </a:xfrm>
        </p:spPr>
        <p:txBody>
          <a:bodyPr anchor="t"/>
          <a:lstStyle/>
          <a:p>
            <a:r>
              <a:rPr lang="en-US" noProof="0"/>
              <a:t>Workshop conclusions: findings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0AE2290-24E4-6851-FE9C-E2C60BF6317A}"/>
              </a:ext>
            </a:extLst>
          </p:cNvPr>
          <p:cNvSpPr txBox="1">
            <a:spLocks/>
          </p:cNvSpPr>
          <p:nvPr/>
        </p:nvSpPr>
        <p:spPr>
          <a:xfrm>
            <a:off x="693648" y="2486112"/>
            <a:ext cx="9956109" cy="3933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2" baseline="0">
                <a:solidFill>
                  <a:srgbClr val="051272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defRPr>
            </a:lvl1pPr>
            <a:lvl2pPr marL="0" marR="0" indent="4572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indent="9144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indent="13716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indent="18288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indent="22860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indent="27432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indent="32004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indent="36576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r>
              <a:rPr lang="en-US" b="1" noProof="0">
                <a:latin typeface="Open Sans"/>
                <a:ea typeface="Open Sans"/>
                <a:cs typeface="Open Sans"/>
              </a:rPr>
              <a:t>Benefits of sustainability reporting (Why and for whom?)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noProof="0">
              <a:latin typeface="Open Sans"/>
              <a:ea typeface="Open Sans"/>
              <a:cs typeface="Open San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/>
              <a:t>Gives credibility and competitive advantages</a:t>
            </a:r>
            <a:endParaRPr lang="sv-SE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/>
              <a:t>Help identify business risks</a:t>
            </a:r>
            <a:endParaRPr lang="sv-SE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/>
              <a:t>Improves customer, finance and issuers relations</a:t>
            </a:r>
            <a:endParaRPr lang="sv-SE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/>
              <a:t>Support management, decision-making and reporting</a:t>
            </a:r>
            <a:br>
              <a:rPr lang="en-US"/>
            </a:br>
            <a:endParaRPr lang="sv-SE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>
              <a:latin typeface="Open Sans"/>
              <a:ea typeface="Open Sans"/>
              <a:cs typeface="Open San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noProof="0"/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A78F63F0-ECF5-0670-5249-35011E9EDE2A}"/>
              </a:ext>
            </a:extLst>
          </p:cNvPr>
          <p:cNvSpPr txBox="1">
            <a:spLocks/>
          </p:cNvSpPr>
          <p:nvPr/>
        </p:nvSpPr>
        <p:spPr>
          <a:xfrm>
            <a:off x="690466" y="6120134"/>
            <a:ext cx="10040775" cy="5763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2" baseline="0">
                <a:solidFill>
                  <a:srgbClr val="051272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defRPr>
            </a:lvl1pPr>
            <a:lvl2pPr marL="0" marR="0" indent="4572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indent="9144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indent="13716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indent="18288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indent="22860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indent="27432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indent="32004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indent="36576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r>
              <a:rPr lang="en-US" b="1">
                <a:latin typeface="Open Sans"/>
                <a:ea typeface="Open Sans"/>
                <a:cs typeface="Open Sans"/>
              </a:rPr>
              <a:t>Are</a:t>
            </a:r>
            <a:r>
              <a:rPr lang="en-US" b="1" noProof="0">
                <a:latin typeface="Open Sans"/>
                <a:ea typeface="Open Sans"/>
                <a:cs typeface="Open Sans"/>
              </a:rPr>
              <a:t> tools needed for sustainability reporting?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b="1">
                <a:latin typeface="Open Sans"/>
                <a:ea typeface="Open Sans"/>
                <a:cs typeface="Open Sans"/>
              </a:rPr>
              <a:t>NO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>
                <a:latin typeface="Open Sans"/>
                <a:ea typeface="Open Sans"/>
                <a:cs typeface="Open Sans"/>
              </a:rPr>
              <a:t>If you have time and skills to understand  and explain the standards for your colleagues and are used to collect data from internal and external sources.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>
                <a:latin typeface="Open Sans"/>
                <a:ea typeface="Open Sans"/>
                <a:cs typeface="Open Sans"/>
              </a:rPr>
              <a:t>If you prefer to outsource and have uncertainties about next year’s scope and reporting.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b="1">
                <a:latin typeface="Open Sans"/>
                <a:ea typeface="Open Sans"/>
                <a:cs typeface="Open Sans"/>
              </a:rPr>
              <a:t>YES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>
                <a:latin typeface="Open Sans"/>
                <a:ea typeface="Open Sans"/>
                <a:cs typeface="Open Sans"/>
              </a:rPr>
              <a:t>If  you want a ready-made structure with concrete actionable steps and need help to manage and collect data.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>
                <a:latin typeface="Open Sans"/>
                <a:ea typeface="Open Sans"/>
                <a:cs typeface="Open Sans"/>
              </a:rPr>
              <a:t>If you want to have full control and have a well-defined sustainability strategy</a:t>
            </a:r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1123BEF3-58C9-0A98-DE26-AF341C6C9B93}"/>
              </a:ext>
            </a:extLst>
          </p:cNvPr>
          <p:cNvSpPr txBox="1">
            <a:spLocks/>
          </p:cNvSpPr>
          <p:nvPr/>
        </p:nvSpPr>
        <p:spPr>
          <a:xfrm>
            <a:off x="12131781" y="10618236"/>
            <a:ext cx="10839061" cy="2146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2" baseline="0">
                <a:solidFill>
                  <a:srgbClr val="051272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defRPr>
            </a:lvl1pPr>
            <a:lvl2pPr marL="0" marR="0" indent="4572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indent="9144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indent="13716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indent="18288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indent="22860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indent="27432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indent="32004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indent="36576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noProof="0"/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014C3404-193E-B058-DC24-C7D9A2975539}"/>
              </a:ext>
            </a:extLst>
          </p:cNvPr>
          <p:cNvSpPr txBox="1">
            <a:spLocks/>
          </p:cNvSpPr>
          <p:nvPr/>
        </p:nvSpPr>
        <p:spPr>
          <a:xfrm>
            <a:off x="12130897" y="2582358"/>
            <a:ext cx="10814870" cy="7625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t">
            <a:normAutofit fontScale="77500" lnSpcReduction="20000"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2" baseline="0">
                <a:solidFill>
                  <a:srgbClr val="051272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defRPr>
            </a:lvl1pPr>
            <a:lvl2pPr marL="0" marR="0" indent="4572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indent="9144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indent="13716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indent="18288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indent="22860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indent="27432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indent="32004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indent="36576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r>
              <a:rPr lang="en-GB" b="1" noProof="0">
                <a:latin typeface="Open Sans"/>
                <a:ea typeface="Open Sans"/>
                <a:cs typeface="Open Sans"/>
              </a:rPr>
              <a:t>Findings from pitching of different tools</a:t>
            </a:r>
          </a:p>
          <a:p>
            <a:endParaRPr lang="en-GB" sz="1000" b="1">
              <a:latin typeface="Open Sans"/>
              <a:ea typeface="Open Sans"/>
              <a:cs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/>
              <a:t>VSME training: </a:t>
            </a:r>
            <a:r>
              <a:rPr lang="en-GB"/>
              <a:t>”Low effort, low cost, High value” Developed in an EU program tested on 96 companies. Free of charge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/>
              <a:t>VSME Digital Template: </a:t>
            </a:r>
            <a:r>
              <a:rPr lang="en-GB"/>
              <a:t>Developed by EFRAG, Interactive excel sheet that provide guidance and a starting point to the market. Combines with XBRL taxonomy &amp; XBRL Converter. Used by + 100+ SME’s. Free of Charge open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Strimple</a:t>
            </a:r>
            <a:r>
              <a:rPr lang="en-GB"/>
              <a:t>: Developed to help SME’s 2-150 employees. Step-by-step Guidance, covers ESG, Generate complete report. Cost: 700 €/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/>
              <a:t>ARC - Activity reporting for carbon: </a:t>
            </a:r>
            <a:r>
              <a:rPr lang="en-GB"/>
              <a:t>Ingest  economical and financial data and classify and grade them by GHG scope and supply chain country. Results in Auditable dataset for scope 1-3. Cost: 1500-2000 €/yr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/>
              <a:t>ESG-tool: </a:t>
            </a:r>
            <a:r>
              <a:rPr lang="en-GB"/>
              <a:t>Web based platform designed for SMEs. Acts as a data bank and assessment help to help with administrative burden. Free of charge</a:t>
            </a:r>
            <a:endParaRPr lang="en-GB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err="1"/>
              <a:t>Planmark</a:t>
            </a:r>
            <a:r>
              <a:rPr lang="en-GB" b="1"/>
              <a:t>: </a:t>
            </a:r>
            <a:r>
              <a:rPr lang="en-GB"/>
              <a:t>A modular  ESG intelligence tool. Turns PDF’s and spreadsheets in to audit-ready VSME disclosures. Ensures automatic compliance, zero data chaos, strategic impact  and rapid ROI.  Designed for SMEs Cost: 2400 €/yr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Morescope</a:t>
            </a:r>
            <a:r>
              <a:rPr lang="en-GB" b="1"/>
              <a:t>: </a:t>
            </a:r>
            <a:r>
              <a:rPr lang="en-GB"/>
              <a:t>A modular AI powered tool for carbon accounting. Uses existing data and integration and give insights into action by targeting the most impactful decarbonization levers. Cost: 10 000-20 000 €/yr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200" noProof="0"/>
          </a:p>
        </p:txBody>
      </p:sp>
    </p:spTree>
    <p:extLst>
      <p:ext uri="{BB962C8B-B14F-4D97-AF65-F5344CB8AC3E}">
        <p14:creationId xmlns:p14="http://schemas.microsoft.com/office/powerpoint/2010/main" val="38365955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C132C-20A5-199A-BFD3-921A4EC20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09B9C9D-CC38-75E1-D378-C0C2D8B9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66" y="689474"/>
            <a:ext cx="20079478" cy="1120665"/>
          </a:xfrm>
        </p:spPr>
        <p:txBody>
          <a:bodyPr anchor="t"/>
          <a:lstStyle/>
          <a:p>
            <a:r>
              <a:rPr lang="en-US" noProof="0"/>
              <a:t>Workshop conclusions: continuation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FC118E3-2988-0267-0379-1ECC1C7571C8}"/>
              </a:ext>
            </a:extLst>
          </p:cNvPr>
          <p:cNvSpPr txBox="1">
            <a:spLocks/>
          </p:cNvSpPr>
          <p:nvPr/>
        </p:nvSpPr>
        <p:spPr>
          <a:xfrm>
            <a:off x="955147" y="2551368"/>
            <a:ext cx="10739535" cy="4086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2" baseline="0">
                <a:solidFill>
                  <a:srgbClr val="051272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defRPr>
            </a:lvl1pPr>
            <a:lvl2pPr marL="0" marR="0" indent="4572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indent="9144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indent="13716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indent="18288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indent="22860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indent="27432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indent="32004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indent="36576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r>
              <a:rPr lang="en-US" b="1" dirty="0">
                <a:latin typeface="Open Sans"/>
                <a:ea typeface="Open Sans"/>
                <a:cs typeface="Open Sans"/>
              </a:rPr>
              <a:t>From the questionnaire</a:t>
            </a:r>
            <a:br>
              <a:rPr lang="en-US" b="1" dirty="0">
                <a:latin typeface="Open Sans"/>
                <a:ea typeface="Open Sans"/>
                <a:cs typeface="Open Sans"/>
              </a:rPr>
            </a:br>
            <a:endParaRPr lang="en-US" b="1" dirty="0">
              <a:latin typeface="Open Sans"/>
              <a:ea typeface="Open Sans"/>
              <a:cs typeface="Open Sans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Open Sans"/>
                <a:ea typeface="Open Sans"/>
                <a:cs typeface="Open Sans"/>
              </a:rPr>
              <a:t>75% of the participants found the </a:t>
            </a:r>
            <a:r>
              <a:rPr lang="en-US" sz="2600" dirty="0" err="1">
                <a:latin typeface="Open Sans"/>
                <a:ea typeface="Open Sans"/>
                <a:cs typeface="Open Sans"/>
              </a:rPr>
              <a:t>workop</a:t>
            </a:r>
            <a:r>
              <a:rPr lang="en-US" sz="2600" dirty="0">
                <a:latin typeface="Open Sans"/>
                <a:ea typeface="Open Sans"/>
                <a:cs typeface="Open Sans"/>
              </a:rPr>
              <a:t> useful or very useful.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Open Sans"/>
                <a:ea typeface="Open Sans"/>
                <a:cs typeface="Open Sans"/>
              </a:rPr>
              <a:t>Most found the workshop through/via email and personal contacts </a:t>
            </a:r>
            <a:endParaRPr lang="en-US" sz="2600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Open Sans"/>
                <a:ea typeface="Open Sans"/>
                <a:cs typeface="Open Sans"/>
              </a:rPr>
              <a:t>Comment: Thank you for presenting a good overview on whether the tools are needed, and what kind of tools there are available for SME's.</a:t>
            </a:r>
            <a:endParaRPr lang="en-US" sz="260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noProof="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1E83AC39-0608-63F3-13BB-5757AD04C17C}"/>
              </a:ext>
            </a:extLst>
          </p:cNvPr>
          <p:cNvSpPr txBox="1">
            <a:spLocks/>
          </p:cNvSpPr>
          <p:nvPr/>
        </p:nvSpPr>
        <p:spPr>
          <a:xfrm>
            <a:off x="943116" y="7255021"/>
            <a:ext cx="10122677" cy="5659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-42" baseline="0">
                <a:solidFill>
                  <a:srgbClr val="051272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defRPr>
            </a:lvl1pPr>
            <a:lvl2pPr marL="0" marR="0" indent="4572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indent="9144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indent="13716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indent="1828800" algn="l" defTabSz="82550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-42" baseline="0">
                <a:solidFill>
                  <a:srgbClr val="051272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indent="22860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indent="27432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indent="32004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indent="3657600" algn="l" defTabSz="8255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0" i="0" u="none" strike="noStrike" cap="none" spc="0" baseline="0">
                <a:solidFill>
                  <a:srgbClr val="FFFFFF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r>
              <a:rPr lang="en-US" b="1" dirty="0">
                <a:latin typeface="Open Sans"/>
                <a:ea typeface="Open Sans"/>
                <a:cs typeface="Open Sans"/>
              </a:rPr>
              <a:t>Which topic would you like to know more about</a:t>
            </a:r>
            <a:endParaRPr lang="en-US" sz="2200" dirty="0">
              <a:latin typeface="Open Sans"/>
              <a:ea typeface="Open Sans"/>
              <a:cs typeface="Open Sans"/>
            </a:endParaRPr>
          </a:p>
          <a:p>
            <a:pPr>
              <a:spcBef>
                <a:spcPts val="0"/>
              </a:spcBef>
            </a:pPr>
            <a:endParaRPr lang="en-US" b="1" dirty="0">
              <a:latin typeface="Open Sans"/>
              <a:ea typeface="Open Sans"/>
              <a:cs typeface="Open Sans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How to get started, what are my KPIs - the most relevant actions.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Sharing of best practices related to sustainability.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Use of data, AI, and automation to improve efficiency.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Solutions for Scope 3 emission calculations for SMEs.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Sector specific reporting, e.g. forestry sector.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noProof="0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07693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7E464-0686-CE3A-42A4-EC2259EDC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D769294-7AF5-95F5-BE0B-B7F985FF5B9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62000" y="1828800"/>
            <a:ext cx="11510414" cy="7874117"/>
          </a:xfrm>
        </p:spPr>
        <p:txBody>
          <a:bodyPr/>
          <a:lstStyle/>
          <a:p>
            <a:br>
              <a:rPr lang="en-US" noProof="0"/>
            </a:br>
            <a:endParaRPr lang="en-US" noProof="0"/>
          </a:p>
          <a:p>
            <a:r>
              <a:rPr lang="en-US" sz="8000" b="1" noProof="0">
                <a:solidFill>
                  <a:srgbClr val="051272"/>
                </a:solidFill>
              </a:rPr>
              <a:t>SUSTAINABLE SMEs </a:t>
            </a:r>
            <a:endParaRPr lang="en-US" sz="31900" b="1" noProof="0">
              <a:solidFill>
                <a:srgbClr val="051272"/>
              </a:solidFill>
            </a:endParaRPr>
          </a:p>
          <a:p>
            <a:r>
              <a:rPr lang="en-US" noProof="0"/>
              <a:t>enhances SMEs’ understanding about the reporting and the sustainability transition as a whole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noProof="0"/>
              <a:t>NPA project NPA0800241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noProof="0"/>
              <a:t>Length 4/25-3/28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noProof="0"/>
              <a:t>Funding about 1,5 M€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noProof="0"/>
              <a:t>Coordinated by Jamk University of Applied Sciences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noProof="0"/>
              <a:t>Partnership covers Sweden, Ireland, Iceland, Norway, and Finland</a:t>
            </a:r>
          </a:p>
        </p:txBody>
      </p:sp>
    </p:spTree>
    <p:extLst>
      <p:ext uri="{BB962C8B-B14F-4D97-AF65-F5344CB8AC3E}">
        <p14:creationId xmlns:p14="http://schemas.microsoft.com/office/powerpoint/2010/main" val="3054979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BF0AEA7-E9E1-D052-F6EF-E648CA5B9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3999" cy="13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463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0778-21B2-4D7D-8140-751DC0831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58" y="404037"/>
            <a:ext cx="19942378" cy="1423773"/>
          </a:xfrm>
        </p:spPr>
        <p:txBody>
          <a:bodyPr/>
          <a:lstStyle/>
          <a:p>
            <a:r>
              <a:rPr lang="en-US" noProof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8026B-7628-D8D9-4250-FC73D042D25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32341" y="1827810"/>
            <a:ext cx="19942371" cy="1905001"/>
          </a:xfrm>
        </p:spPr>
        <p:txBody>
          <a:bodyPr lIns="50800" tIns="50800" rIns="50800" bIns="50800" anchor="t">
            <a:normAutofit/>
          </a:bodyPr>
          <a:lstStyle/>
          <a:p>
            <a:r>
              <a:rPr lang="en-US" sz="4000" noProof="0">
                <a:solidFill>
                  <a:srgbClr val="6372E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https://www.interreg-npa.eu/projects/sustainable-smes/</a:t>
            </a:r>
            <a:r>
              <a:rPr lang="en-US" sz="4000" noProof="0">
                <a:solidFill>
                  <a:srgbClr val="6372E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02235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ster slides">
  <a:themeElements>
    <a:clrScheme name="Custom 1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19B9A8"/>
      </a:accent1>
      <a:accent2>
        <a:srgbClr val="9ACA3C"/>
      </a:accent2>
      <a:accent3>
        <a:srgbClr val="DA5C57"/>
      </a:accent3>
      <a:accent4>
        <a:srgbClr val="F58942"/>
      </a:accent4>
      <a:accent5>
        <a:srgbClr val="05ADDB"/>
      </a:accent5>
      <a:accent6>
        <a:srgbClr val="DA5C57"/>
      </a:accent6>
      <a:hlink>
        <a:srgbClr val="F58942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PA PPT template 22 v3" id="{61F73837-0F3C-804C-AEE6-4EDEC167A7F2}" vid="{FB395E21-0E59-794C-B90F-EB48E7CB7910}"/>
    </a:ext>
  </a:extLst>
</a:theme>
</file>

<file path=ppt/theme/theme2.xml><?xml version="1.0" encoding="utf-8"?>
<a:theme xmlns:a="http://schemas.openxmlformats.org/drawingml/2006/main" name="Blue slides">
  <a:themeElements>
    <a:clrScheme name="JAMK">
      <a:dk1>
        <a:srgbClr val="0D004B"/>
      </a:dk1>
      <a:lt1>
        <a:srgbClr val="FFFFFF"/>
      </a:lt1>
      <a:dk2>
        <a:srgbClr val="0D004C"/>
      </a:dk2>
      <a:lt2>
        <a:srgbClr val="E7E6E6"/>
      </a:lt2>
      <a:accent1>
        <a:srgbClr val="E2066E"/>
      </a:accent1>
      <a:accent2>
        <a:srgbClr val="FDB913"/>
      </a:accent2>
      <a:accent3>
        <a:srgbClr val="00B39C"/>
      </a:accent3>
      <a:accent4>
        <a:srgbClr val="EA590C"/>
      </a:accent4>
      <a:accent5>
        <a:srgbClr val="3FB8E2"/>
      </a:accent5>
      <a:accent6>
        <a:srgbClr val="A5A5A5"/>
      </a:accent6>
      <a:hlink>
        <a:srgbClr val="3FB9E3"/>
      </a:hlink>
      <a:folHlink>
        <a:srgbClr val="7861A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mk_kevyt_powerpoint_pohja_2020" id="{600BD92C-5482-F043-961A-9870930BD665}" vid="{F921A10A-5DDC-8644-B1F9-902A4F228B01}"/>
    </a:ext>
  </a:extLst>
</a:theme>
</file>

<file path=ppt/theme/theme3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fc92ce-d2ec-4e6a-939c-07f4c5afb299">
      <Terms xmlns="http://schemas.microsoft.com/office/infopath/2007/PartnerControls"/>
    </lcf76f155ced4ddcb4097134ff3c332f>
    <TaxCatchAll xmlns="9d2d5141-5f25-491e-bbd0-a76e7f4764a7" xsi:nil="true"/>
    <Datum xmlns="fffc92ce-d2ec-4e6a-939c-07f4c5afb299" xsi:nil="true"/>
    <gqyo xmlns="fffc92ce-d2ec-4e6a-939c-07f4c5afb299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FB8A211BB94145938F83BADDD0117F" ma:contentTypeVersion="26" ma:contentTypeDescription="Skapa ett nytt dokument." ma:contentTypeScope="" ma:versionID="f2b7ab083b22489946710dcd9cc50c91">
  <xsd:schema xmlns:xsd="http://www.w3.org/2001/XMLSchema" xmlns:xs="http://www.w3.org/2001/XMLSchema" xmlns:p="http://schemas.microsoft.com/office/2006/metadata/properties" xmlns:ns1="http://schemas.microsoft.com/sharepoint/v3" xmlns:ns2="9d2d5141-5f25-491e-bbd0-a76e7f4764a7" xmlns:ns3="fffc92ce-d2ec-4e6a-939c-07f4c5afb299" targetNamespace="http://schemas.microsoft.com/office/2006/metadata/properties" ma:root="true" ma:fieldsID="3f0d28528a1fa55ced03ca06b36622ba" ns1:_="" ns2:_="" ns3:_="">
    <xsd:import namespace="http://schemas.microsoft.com/sharepoint/v3"/>
    <xsd:import namespace="9d2d5141-5f25-491e-bbd0-a76e7f4764a7"/>
    <xsd:import namespace="fffc92ce-d2ec-4e6a-939c-07f4c5afb29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Datum" minOccurs="0"/>
                <xsd:element ref="ns3:MediaServiceOCR" minOccurs="0"/>
                <xsd:element ref="ns3:MediaServiceLocation" minOccurs="0"/>
                <xsd:element ref="ns3:gqyo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2" nillable="true" ma:displayName="Egenskaper för enhetlig efterlevnadsprincip" ma:hidden="true" ma:internalName="_ip_UnifiedCompliancePolicyProperties">
      <xsd:simpleType>
        <xsd:restriction base="dms:Note"/>
      </xsd:simpleType>
    </xsd:element>
    <xsd:element name="_ip_UnifiedCompliancePolicyUIAction" ma:index="33" nillable="true" ma:displayName="Gränssnittsåtgärd för enhetlig efterlevnadsprincip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d5141-5f25-491e-bbd0-a76e7f4764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Delar tips, Hash" ma:internalName="SharingHintHash" ma:readOnly="true">
      <xsd:simpleType>
        <xsd:restriction base="dms:Text"/>
      </xsd:simpleType>
    </xsd:element>
    <xsd:element name="SharedWithDetails" ma:index="1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Senast delad per användar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Senast delad per tid" ma:description="" ma:internalName="LastSharedByTime" ma:readOnly="true">
      <xsd:simpleType>
        <xsd:restriction base="dms:DateTime"/>
      </xsd:simpleType>
    </xsd:element>
    <xsd:element name="TaxCatchAll" ma:index="28" nillable="true" ma:displayName="Taxonomy Catch All Column" ma:hidden="true" ma:list="{7d1c303e-254f-4398-aaa9-5ff2a495329d}" ma:internalName="TaxCatchAll" ma:showField="CatchAllData" ma:web="9d2d5141-5f25-491e-bbd0-a76e7f476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c92ce-d2ec-4e6a-939c-07f4c5afb2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Datum" ma:index="17" nillable="true" ma:displayName="Datum" ma:format="DateOnly" ma:internalName="Datum">
      <xsd:simpleType>
        <xsd:restriction base="dms:DateTime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gqyo" ma:index="20" nillable="true" ma:displayName="Kommentar" ma:internalName="gqyo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ildmarkeringar" ma:readOnly="false" ma:fieldId="{5cf76f15-5ced-4ddc-b409-7134ff3c332f}" ma:taxonomyMulti="true" ma:sspId="d7186f69-fae8-4db0-a495-fe77f7c49e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Mer inf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9EAC3A-F0F8-47E0-B219-F506C3A0A8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4CE6E-7F23-4576-A854-AE4CDF5B9B8C}">
  <ds:schemaRefs>
    <ds:schemaRef ds:uri="7cf4c431-c5db-44cf-ad5f-c581be5699cc"/>
    <ds:schemaRef ds:uri="9d2d5141-5f25-491e-bbd0-a76e7f4764a7"/>
    <ds:schemaRef ds:uri="9d98a462-dd4e-4a93-9a46-ea33eb5f6332"/>
    <ds:schemaRef ds:uri="fffc92ce-d2ec-4e6a-939c-07f4c5afb2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9E801FE-262F-4D3C-BBE6-284BE304EA75}">
  <ds:schemaRefs>
    <ds:schemaRef ds:uri="9d2d5141-5f25-491e-bbd0-a76e7f4764a7"/>
    <ds:schemaRef ds:uri="fffc92ce-d2ec-4e6a-939c-07f4c5afb2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e9eaaf0-3ff7-4de9-8cd4-1ffbd45951b9}" enabled="0" method="" siteId="{6e9eaaf0-3ff7-4de9-8cd4-1ffbd45951b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Master slides</Template>
  <TotalTime>10</TotalTime>
  <Words>915</Words>
  <Application>Microsoft Office PowerPoint</Application>
  <PresentationFormat>Anpassad</PresentationFormat>
  <Paragraphs>91</Paragraphs>
  <Slides>7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7</vt:i4>
      </vt:variant>
    </vt:vector>
  </HeadingPairs>
  <TitlesOfParts>
    <vt:vector size="17" baseType="lpstr">
      <vt:lpstr>Arial</vt:lpstr>
      <vt:lpstr>Calibri</vt:lpstr>
      <vt:lpstr>Helvetica Neue</vt:lpstr>
      <vt:lpstr>Open Sans</vt:lpstr>
      <vt:lpstr>Open Sans Semibold</vt:lpstr>
      <vt:lpstr>Roboto-Bold</vt:lpstr>
      <vt:lpstr>Roboto-Regular</vt:lpstr>
      <vt:lpstr>Wingdings</vt:lpstr>
      <vt:lpstr>Master slides</vt:lpstr>
      <vt:lpstr>Blue slides</vt:lpstr>
      <vt:lpstr>Sustainable SMEs workshop conclusions</vt:lpstr>
      <vt:lpstr>Workshop facts</vt:lpstr>
      <vt:lpstr>Workshop conclusions: findings</vt:lpstr>
      <vt:lpstr>Workshop conclusions: continuation</vt:lpstr>
      <vt:lpstr>PowerPoint-presentation</vt:lpstr>
      <vt:lpstr>PowerPoint-presentation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Network for digital promotion  and preservation of heritage</dc:title>
  <dc:creator>Janne;Minna</dc:creator>
  <cp:keywords>SMEs</cp:keywords>
  <cp:lastModifiedBy>Martin Svensson</cp:lastModifiedBy>
  <cp:revision>1</cp:revision>
  <dcterms:created xsi:type="dcterms:W3CDTF">2022-10-31T09:33:44Z</dcterms:created>
  <dcterms:modified xsi:type="dcterms:W3CDTF">2026-04-09T07:53:43Z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0x01010047FB8A211BB94145938F83BADDD0117F</vt:lpwstr>
  </property>
  <property fmtid="{D5CDD505-2E9C-101B-9397-08002B2CF9AE}" pid="3" name="MediaServiceImageTags">
    <vt:lpwstr/>
  </property>
</Properties>
</file>